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charts/chart1.xml" ContentType="application/vnd.openxmlformats-officedocument.drawingml.chart+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charts/chart2.xml" ContentType="application/vnd.openxmlformats-officedocument.drawingml.chart+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charts/chart3.xml" ContentType="application/vnd.openxmlformats-officedocument.drawingml.chart+xml"/>
  <Override PartName="/ppt/notesSlides/notesSlide15.xml" ContentType="application/vnd.openxmlformats-officedocument.presentationml.notesSlide+xml"/>
  <Override PartName="/ppt/slides/slide16.xml" ContentType="application/vnd.openxmlformats-officedocument.presentationml.slide+xml"/>
  <Override PartName="/ppt/slides/charts/chart4.xml" ContentType="application/vnd.openxmlformats-officedocument.drawingml.chart+xml"/>
  <Override PartName="/ppt/slides/charts/chart5.xml" ContentType="application/vnd.openxmlformats-officedocument.drawingml.chart+xml"/>
  <Override PartName="/ppt/slides/charts/chart6.xml" ContentType="application/vnd.openxmlformats-officedocument.drawingml.chart+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charts/chart7.xml" ContentType="application/vnd.openxmlformats-officedocument.drawingml.chart+xml"/>
  <Override PartName="/ppt/slides/charts/chart8.xml" ContentType="application/vnd.openxmlformats-officedocument.drawingml.chart+xml"/>
  <Override PartName="/ppt/slides/charts/chart9.xml" ContentType="application/vnd.openxmlformats-officedocument.drawingml.chart+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charts/chart10.xml" ContentType="application/vnd.openxmlformats-officedocument.drawingml.chart+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f2cf413dd9a94979" /><Relationship Type="http://schemas.openxmlformats.org/officeDocument/2006/relationships/extended-properties" Target="/docProps/app.xml" Id="R0842c084abd5473a" /><Relationship Type="http://schemas.openxmlformats.org/officeDocument/2006/relationships/officeDocument" Target="/ppt/presentation.xml" Id="Re8394ee3e43f4222" /></Relationships>
</file>

<file path=ppt/presentation.xml><?xml version="1.0" encoding="utf-8"?>
<p:presentation xmlns:p="http://schemas.openxmlformats.org/presentationml/2006/main">
  <p:sldMasterIdLst>
    <p:sldMasterId xmlns:r="http://schemas.openxmlformats.org/officeDocument/2006/relationships" id="2147483648" r:id="R6c4fc101067242ac"/>
  </p:sldMasterIdLst>
  <p:notesMasterIdLst>
    <p:notesMasterId xmlns:r="http://schemas.openxmlformats.org/officeDocument/2006/relationships" r:id="R6a53849d9ed84efe"/>
  </p:notesMasterIdLst>
  <p:sldIdLst>
    <p:sldId xmlns:r="http://schemas.openxmlformats.org/officeDocument/2006/relationships" id="256" r:id="R29956dda80924221"/>
    <p:sldId xmlns:r="http://schemas.openxmlformats.org/officeDocument/2006/relationships" id="257" r:id="Rfc2c5eb6c3a345ec"/>
    <p:sldId xmlns:r="http://schemas.openxmlformats.org/officeDocument/2006/relationships" id="258" r:id="Rc2de08356e654907"/>
    <p:sldId xmlns:r="http://schemas.openxmlformats.org/officeDocument/2006/relationships" id="259" r:id="Rf58680bf6c9b4e90"/>
    <p:sldId xmlns:r="http://schemas.openxmlformats.org/officeDocument/2006/relationships" id="260" r:id="Rfb385e8e25a440d4"/>
    <p:sldId xmlns:r="http://schemas.openxmlformats.org/officeDocument/2006/relationships" id="261" r:id="R79547d71ec6f4ab2"/>
    <p:sldId xmlns:r="http://schemas.openxmlformats.org/officeDocument/2006/relationships" id="262" r:id="Rc6bd1cf60e2e4c9d"/>
    <p:sldId xmlns:r="http://schemas.openxmlformats.org/officeDocument/2006/relationships" id="263" r:id="Rb098c0e011d44c2d"/>
    <p:sldId xmlns:r="http://schemas.openxmlformats.org/officeDocument/2006/relationships" id="264" r:id="Rcb9bfe3b4b3f4e9e"/>
    <p:sldId xmlns:r="http://schemas.openxmlformats.org/officeDocument/2006/relationships" id="265" r:id="R345fde46ff0342fb"/>
    <p:sldId xmlns:r="http://schemas.openxmlformats.org/officeDocument/2006/relationships" id="266" r:id="R1c8b469234f14bc5"/>
    <p:sldId xmlns:r="http://schemas.openxmlformats.org/officeDocument/2006/relationships" id="267" r:id="R72e6a09259b54ab2"/>
    <p:sldId xmlns:r="http://schemas.openxmlformats.org/officeDocument/2006/relationships" id="268" r:id="Rf3ed012e402d4c15"/>
    <p:sldId xmlns:r="http://schemas.openxmlformats.org/officeDocument/2006/relationships" id="269" r:id="R056d7e9070b34a42"/>
    <p:sldId xmlns:r="http://schemas.openxmlformats.org/officeDocument/2006/relationships" id="270" r:id="Rd9bf89adfcd84c29"/>
    <p:sldId xmlns:r="http://schemas.openxmlformats.org/officeDocument/2006/relationships" id="271" r:id="R16e38e47217548b0"/>
    <p:sldId xmlns:r="http://schemas.openxmlformats.org/officeDocument/2006/relationships" id="272" r:id="R97d0e9cf4ae24dac"/>
    <p:sldId xmlns:r="http://schemas.openxmlformats.org/officeDocument/2006/relationships" id="273" r:id="R141c64a128b04b48"/>
    <p:sldId xmlns:r="http://schemas.openxmlformats.org/officeDocument/2006/relationships" id="274" r:id="R58fee82c70cf458a"/>
    <p:sldId xmlns:r="http://schemas.openxmlformats.org/officeDocument/2006/relationships" id="275" r:id="Rd7d684db553b4f3e"/>
    <p:sldId xmlns:r="http://schemas.openxmlformats.org/officeDocument/2006/relationships" id="276" r:id="Rad50ebc06e814a6f"/>
    <p:sldId xmlns:r="http://schemas.openxmlformats.org/officeDocument/2006/relationships" id="277" r:id="Rdf06458139d14d28"/>
    <p:sldId xmlns:r="http://schemas.openxmlformats.org/officeDocument/2006/relationships" id="278" r:id="R1f1b9a639f074eaf"/>
    <p:sldId xmlns:r="http://schemas.openxmlformats.org/officeDocument/2006/relationships" id="279" r:id="R6cc91e874c7e429b"/>
    <p:sldId xmlns:r="http://schemas.openxmlformats.org/officeDocument/2006/relationships" id="280" r:id="Re53e5ca4afc24859"/>
    <p:sldId xmlns:r="http://schemas.openxmlformats.org/officeDocument/2006/relationships" id="281" r:id="R0d687d1602ca4f1e"/>
    <p:sldId xmlns:r="http://schemas.openxmlformats.org/officeDocument/2006/relationships" id="282" r:id="Rb6744031f6134166"/>
    <p:sldId xmlns:r="http://schemas.openxmlformats.org/officeDocument/2006/relationships" id="283" r:id="R3e4abec90be54a9c"/>
    <p:sldId xmlns:r="http://schemas.openxmlformats.org/officeDocument/2006/relationships" id="284" r:id="R182c84e8ad704717"/>
    <p:sldId xmlns:r="http://schemas.openxmlformats.org/officeDocument/2006/relationships" id="285" r:id="Reda88860e6de4780"/>
    <p:sldId xmlns:r="http://schemas.openxmlformats.org/officeDocument/2006/relationships" id="286" r:id="Rbd5d63d0865a40a7"/>
    <p:sldId xmlns:r="http://schemas.openxmlformats.org/officeDocument/2006/relationships" id="287" r:id="Ra5073b6f4ee0448c"/>
    <p:sldId xmlns:r="http://schemas.openxmlformats.org/officeDocument/2006/relationships" id="288" r:id="R49fde6c59d794559"/>
    <p:sldId xmlns:r="http://schemas.openxmlformats.org/officeDocument/2006/relationships" id="289" r:id="R819134f658b74749"/>
    <p:sldId xmlns:r="http://schemas.openxmlformats.org/officeDocument/2006/relationships" id="290" r:id="Rb60a6a8fa2114b05"/>
    <p:sldId xmlns:r="http://schemas.openxmlformats.org/officeDocument/2006/relationships" id="291" r:id="Rc0f0cc905b8f4cf6"/>
    <p:sldId xmlns:r="http://schemas.openxmlformats.org/officeDocument/2006/relationships" id="292" r:id="R49e3d3b2bd654fa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ab9368a4a654ce8" /><Relationship Type="http://schemas.openxmlformats.org/officeDocument/2006/relationships/slideMaster" Target="/ppt/slideMasters/slideMaster1.xml" Id="R6c4fc101067242ac" /><Relationship Type="http://schemas.openxmlformats.org/officeDocument/2006/relationships/notesMaster" Target="/ppt/notesMasters/notesMaster1.xml" Id="R6a53849d9ed84efe" /><Relationship Type="http://schemas.openxmlformats.org/officeDocument/2006/relationships/presProps" Target="/ppt/presProps.xml" Id="Rcf8b3b072a764c7b" /><Relationship Type="http://schemas.openxmlformats.org/officeDocument/2006/relationships/tableStyles" Target="/ppt/tableStyles.xml" Id="R2fbd8a53b9254402" /><Relationship Type="http://schemas.openxmlformats.org/officeDocument/2006/relationships/slide" Target="/ppt/slides/slide1.xml" Id="R29956dda80924221" /><Relationship Type="http://schemas.openxmlformats.org/officeDocument/2006/relationships/slide" Target="/ppt/slides/slide2.xml" Id="Rfc2c5eb6c3a345ec" /><Relationship Type="http://schemas.openxmlformats.org/officeDocument/2006/relationships/slide" Target="/ppt/slides/slide3.xml" Id="Rc2de08356e654907" /><Relationship Type="http://schemas.openxmlformats.org/officeDocument/2006/relationships/slide" Target="/ppt/slides/slide4.xml" Id="Rf58680bf6c9b4e90" /><Relationship Type="http://schemas.openxmlformats.org/officeDocument/2006/relationships/slide" Target="/ppt/slides/slide5.xml" Id="Rfb385e8e25a440d4" /><Relationship Type="http://schemas.openxmlformats.org/officeDocument/2006/relationships/slide" Target="/ppt/slides/slide6.xml" Id="R79547d71ec6f4ab2" /><Relationship Type="http://schemas.openxmlformats.org/officeDocument/2006/relationships/slide" Target="/ppt/slides/slide7.xml" Id="Rc6bd1cf60e2e4c9d" /><Relationship Type="http://schemas.openxmlformats.org/officeDocument/2006/relationships/slide" Target="/ppt/slides/slide8.xml" Id="Rb098c0e011d44c2d" /><Relationship Type="http://schemas.openxmlformats.org/officeDocument/2006/relationships/slide" Target="/ppt/slides/slide9.xml" Id="Rcb9bfe3b4b3f4e9e" /><Relationship Type="http://schemas.openxmlformats.org/officeDocument/2006/relationships/slide" Target="/ppt/slides/slide10.xml" Id="R345fde46ff0342fb" /><Relationship Type="http://schemas.openxmlformats.org/officeDocument/2006/relationships/slide" Target="/ppt/slides/slide11.xml" Id="R1c8b469234f14bc5" /><Relationship Type="http://schemas.openxmlformats.org/officeDocument/2006/relationships/slide" Target="/ppt/slides/slide12.xml" Id="R72e6a09259b54ab2" /><Relationship Type="http://schemas.openxmlformats.org/officeDocument/2006/relationships/slide" Target="/ppt/slides/slide13.xml" Id="Rf3ed012e402d4c15" /><Relationship Type="http://schemas.openxmlformats.org/officeDocument/2006/relationships/slide" Target="/ppt/slides/slide14.xml" Id="R056d7e9070b34a42" /><Relationship Type="http://schemas.openxmlformats.org/officeDocument/2006/relationships/slide" Target="/ppt/slides/slide15.xml" Id="Rd9bf89adfcd84c29" /><Relationship Type="http://schemas.openxmlformats.org/officeDocument/2006/relationships/slide" Target="/ppt/slides/slide16.xml" Id="R16e38e47217548b0" /><Relationship Type="http://schemas.openxmlformats.org/officeDocument/2006/relationships/slide" Target="/ppt/slides/slide17.xml" Id="R97d0e9cf4ae24dac" /><Relationship Type="http://schemas.openxmlformats.org/officeDocument/2006/relationships/slide" Target="/ppt/slides/slide18.xml" Id="R141c64a128b04b48" /><Relationship Type="http://schemas.openxmlformats.org/officeDocument/2006/relationships/slide" Target="/ppt/slides/slide19.xml" Id="R58fee82c70cf458a" /><Relationship Type="http://schemas.openxmlformats.org/officeDocument/2006/relationships/slide" Target="/ppt/slides/slide20.xml" Id="Rd7d684db553b4f3e" /><Relationship Type="http://schemas.openxmlformats.org/officeDocument/2006/relationships/slide" Target="/ppt/slides/slide21.xml" Id="Rad50ebc06e814a6f" /><Relationship Type="http://schemas.openxmlformats.org/officeDocument/2006/relationships/slide" Target="/ppt/slides/slide22.xml" Id="Rdf06458139d14d28" /><Relationship Type="http://schemas.openxmlformats.org/officeDocument/2006/relationships/slide" Target="/ppt/slides/slide23.xml" Id="R1f1b9a639f074eaf" /><Relationship Type="http://schemas.openxmlformats.org/officeDocument/2006/relationships/slide" Target="/ppt/slides/slide24.xml" Id="R6cc91e874c7e429b" /><Relationship Type="http://schemas.openxmlformats.org/officeDocument/2006/relationships/slide" Target="/ppt/slides/slide25.xml" Id="Re53e5ca4afc24859" /><Relationship Type="http://schemas.openxmlformats.org/officeDocument/2006/relationships/slide" Target="/ppt/slides/slide26.xml" Id="R0d687d1602ca4f1e" /><Relationship Type="http://schemas.openxmlformats.org/officeDocument/2006/relationships/slide" Target="/ppt/slides/slide27.xml" Id="Rb6744031f6134166" /><Relationship Type="http://schemas.openxmlformats.org/officeDocument/2006/relationships/slide" Target="/ppt/slides/slide28.xml" Id="R3e4abec90be54a9c" /><Relationship Type="http://schemas.openxmlformats.org/officeDocument/2006/relationships/slide" Target="/ppt/slides/slide29.xml" Id="R182c84e8ad704717" /><Relationship Type="http://schemas.openxmlformats.org/officeDocument/2006/relationships/slide" Target="/ppt/slides/slide30.xml" Id="Reda88860e6de4780" /><Relationship Type="http://schemas.openxmlformats.org/officeDocument/2006/relationships/slide" Target="/ppt/slides/slide31.xml" Id="Rbd5d63d0865a40a7" /><Relationship Type="http://schemas.openxmlformats.org/officeDocument/2006/relationships/slide" Target="/ppt/slides/slide32.xml" Id="Ra5073b6f4ee0448c" /><Relationship Type="http://schemas.openxmlformats.org/officeDocument/2006/relationships/slide" Target="/ppt/slides/slide33.xml" Id="R49fde6c59d794559" /><Relationship Type="http://schemas.openxmlformats.org/officeDocument/2006/relationships/slide" Target="/ppt/slides/slide34.xml" Id="R819134f658b74749" /><Relationship Type="http://schemas.openxmlformats.org/officeDocument/2006/relationships/slide" Target="/ppt/slides/slide35.xml" Id="Rb60a6a8fa2114b05" /><Relationship Type="http://schemas.openxmlformats.org/officeDocument/2006/relationships/slide" Target="/ppt/slides/slide36.xml" Id="Rc0f0cc905b8f4cf6" /><Relationship Type="http://schemas.openxmlformats.org/officeDocument/2006/relationships/slide" Target="/ppt/slides/slide37.xml" Id="R49e3d3b2bd654fa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662062ad12c470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b562fe194f24451" /><Relationship Type="http://schemas.openxmlformats.org/officeDocument/2006/relationships/notesMaster" Target="/ppt/notesMasters/notesMaster1.xml" Id="Rf399fcd224c54853" /></Relationships>
</file>

<file path=ppt/notesSlides/_rels/notesSlide2.xml.rels>&#65279;<?xml version="1.0" encoding="utf-8"?><Relationships xmlns="http://schemas.openxmlformats.org/package/2006/relationships"><Relationship Type="http://schemas.openxmlformats.org/officeDocument/2006/relationships/slide" Target="/ppt/slides/slide2.xml" Id="Refad07d32d0d41bd" /><Relationship Type="http://schemas.openxmlformats.org/officeDocument/2006/relationships/notesMaster" Target="/ppt/notesMasters/notesMaster1.xml" Id="Rf348d66168f84d56" /></Relationships>
</file>

<file path=ppt/notesSlides/_rels/notesSlide3.xml.rels>&#65279;<?xml version="1.0" encoding="utf-8"?><Relationships xmlns="http://schemas.openxmlformats.org/package/2006/relationships"><Relationship Type="http://schemas.openxmlformats.org/officeDocument/2006/relationships/slide" Target="/ppt/slides/slide3.xml" Id="R0acab00b892448eb" /><Relationship Type="http://schemas.openxmlformats.org/officeDocument/2006/relationships/notesMaster" Target="/ppt/notesMasters/notesMaster1.xml" Id="R35555012e2544f62" /></Relationships>
</file>

<file path=ppt/notesSlides/_rels/notesSlide4.xml.rels>&#65279;<?xml version="1.0" encoding="utf-8"?><Relationships xmlns="http://schemas.openxmlformats.org/package/2006/relationships"><Relationship Type="http://schemas.openxmlformats.org/officeDocument/2006/relationships/slide" Target="/ppt/slides/slide4.xml" Id="R76415e9e21164b58" /><Relationship Type="http://schemas.openxmlformats.org/officeDocument/2006/relationships/notesMaster" Target="/ppt/notesMasters/notesMaster1.xml" Id="Re67f11fef7d44884" /></Relationships>
</file>

<file path=ppt/notesSlides/_rels/notesSlide5.xml.rels>&#65279;<?xml version="1.0" encoding="utf-8"?><Relationships xmlns="http://schemas.openxmlformats.org/package/2006/relationships"><Relationship Type="http://schemas.openxmlformats.org/officeDocument/2006/relationships/slide" Target="/ppt/slides/slide5.xml" Id="Re9675be0258b4897" /><Relationship Type="http://schemas.openxmlformats.org/officeDocument/2006/relationships/notesMaster" Target="/ppt/notesMasters/notesMaster1.xml" Id="R7a324e5320494f57" /></Relationships>
</file>

<file path=ppt/notesSlides/_rels/notesSlide6.xml.rels>&#65279;<?xml version="1.0" encoding="utf-8"?><Relationships xmlns="http://schemas.openxmlformats.org/package/2006/relationships"><Relationship Type="http://schemas.openxmlformats.org/officeDocument/2006/relationships/slide" Target="/ppt/slides/slide6.xml" Id="Re02925a71e104823" /><Relationship Type="http://schemas.openxmlformats.org/officeDocument/2006/relationships/notesMaster" Target="/ppt/notesMasters/notesMaster1.xml" Id="Rbcdbdf55911f4c7b" /></Relationships>
</file>

<file path=ppt/notesSlides/_rels/notesSlide7.xml.rels>&#65279;<?xml version="1.0" encoding="utf-8"?><Relationships xmlns="http://schemas.openxmlformats.org/package/2006/relationships"><Relationship Type="http://schemas.openxmlformats.org/officeDocument/2006/relationships/slide" Target="/ppt/slides/slide7.xml" Id="R6d01c6fc44634a5c" /><Relationship Type="http://schemas.openxmlformats.org/officeDocument/2006/relationships/notesMaster" Target="/ppt/notesMasters/notesMaster1.xml" Id="R0ac869112b2a4ae6" /></Relationships>
</file>

<file path=ppt/notesSlides/_rels/notesSlide8.xml.rels>&#65279;<?xml version="1.0" encoding="utf-8"?><Relationships xmlns="http://schemas.openxmlformats.org/package/2006/relationships"><Relationship Type="http://schemas.openxmlformats.org/officeDocument/2006/relationships/slide" Target="/ppt/slides/slide8.xml" Id="R6e2f0a470e904025" /><Relationship Type="http://schemas.openxmlformats.org/officeDocument/2006/relationships/notesMaster" Target="/ppt/notesMasters/notesMaster1.xml" Id="R66ad5ace86d04546" /></Relationships>
</file>

<file path=ppt/notesSlides/_rels/notesSlide9.xml.rels>&#65279;<?xml version="1.0" encoding="utf-8"?><Relationships xmlns="http://schemas.openxmlformats.org/package/2006/relationships"><Relationship Type="http://schemas.openxmlformats.org/officeDocument/2006/relationships/slide" Target="/ppt/slides/slide9.xml" Id="R748e48c1d0784544" /><Relationship Type="http://schemas.openxmlformats.org/officeDocument/2006/relationships/notesMaster" Target="/ppt/notesMasters/notesMaster1.xml" Id="R04fc1a907e4149c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85864078f544ee0" /><Relationship Type="http://schemas.openxmlformats.org/officeDocument/2006/relationships/notesMaster" Target="/ppt/notesMasters/notesMaster1.xml" Id="Rffece28b2656435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46096f1b71b45fc" /><Relationship Type="http://schemas.openxmlformats.org/officeDocument/2006/relationships/notesMaster" Target="/ppt/notesMasters/notesMaster1.xml" Id="R8dad251a905e40c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28dab2790a04a02" /><Relationship Type="http://schemas.openxmlformats.org/officeDocument/2006/relationships/notesMaster" Target="/ppt/notesMasters/notesMaster1.xml" Id="R7f57597b23e0453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daf1856a8c74052" /><Relationship Type="http://schemas.openxmlformats.org/officeDocument/2006/relationships/notesMaster" Target="/ppt/notesMasters/notesMaster1.xml" Id="Rc99699a9064e474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e48ff1c58954df8" /><Relationship Type="http://schemas.openxmlformats.org/officeDocument/2006/relationships/notesMaster" Target="/ppt/notesMasters/notesMaster1.xml" Id="R86039555b3274b1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e3d1cb6edf744fa" /><Relationship Type="http://schemas.openxmlformats.org/officeDocument/2006/relationships/notesMaster" Target="/ppt/notesMasters/notesMaster1.xml" Id="R9352f3f438aa4d3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7a5c769353c4993" /><Relationship Type="http://schemas.openxmlformats.org/officeDocument/2006/relationships/notesMaster" Target="/ppt/notesMasters/notesMaster1.xml" Id="Rf9ba3046d1dc48f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1a69ec500254d63" /><Relationship Type="http://schemas.openxmlformats.org/officeDocument/2006/relationships/notesMaster" Target="/ppt/notesMasters/notesMaster1.xml" Id="R196f4a090b7e428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a195a9f35be4c23" /><Relationship Type="http://schemas.openxmlformats.org/officeDocument/2006/relationships/notesMaster" Target="/ppt/notesMasters/notesMaster1.xml" Id="R3ac0e78bc7364ef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51d787b4ee44be8" /><Relationship Type="http://schemas.openxmlformats.org/officeDocument/2006/relationships/notesMaster" Target="/ppt/notesMasters/notesMaster1.xml" Id="Re33e25cf601f4b2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d8b963e45f7420e" /><Relationship Type="http://schemas.openxmlformats.org/officeDocument/2006/relationships/notesMaster" Target="/ppt/notesMasters/notesMaster1.xml" Id="Ree0b4a84a67847e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6b18d18d7e9443e" /><Relationship Type="http://schemas.openxmlformats.org/officeDocument/2006/relationships/notesMaster" Target="/ppt/notesMasters/notesMaster1.xml" Id="Rec1f3f5a0ca34de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a99913ca79340e7" /><Relationship Type="http://schemas.openxmlformats.org/officeDocument/2006/relationships/notesMaster" Target="/ppt/notesMasters/notesMaster1.xml" Id="Rdd701c883ebe4fa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7a6ddcd967f46cd" /><Relationship Type="http://schemas.openxmlformats.org/officeDocument/2006/relationships/notesMaster" Target="/ppt/notesMasters/notesMaster1.xml" Id="R15c1bcd7684948d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ed83d3065d14ab7" /><Relationship Type="http://schemas.openxmlformats.org/officeDocument/2006/relationships/notesMaster" Target="/ppt/notesMasters/notesMaster1.xml" Id="Rcc2cf5f1e8c5414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237f532653e4ad1" /><Relationship Type="http://schemas.openxmlformats.org/officeDocument/2006/relationships/notesMaster" Target="/ppt/notesMasters/notesMaster1.xml" Id="Rf864f5e455294b6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df7484804724a99" /><Relationship Type="http://schemas.openxmlformats.org/officeDocument/2006/relationships/notesMaster" Target="/ppt/notesMasters/notesMaster1.xml" Id="R963ce72b125e400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1ae18e6d1f942eb" /><Relationship Type="http://schemas.openxmlformats.org/officeDocument/2006/relationships/notesMaster" Target="/ppt/notesMasters/notesMaster1.xml" Id="R5caf94d609c2430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9f8f15b1848468d" /><Relationship Type="http://schemas.openxmlformats.org/officeDocument/2006/relationships/notesMaster" Target="/ppt/notesMasters/notesMaster1.xml" Id="R3c6ab635d3bf417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381aad6840a4617" /><Relationship Type="http://schemas.openxmlformats.org/officeDocument/2006/relationships/notesMaster" Target="/ppt/notesMasters/notesMaster1.xml" Id="R6583f78cd5cc4c0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90e56e80c2f4f7f" /><Relationship Type="http://schemas.openxmlformats.org/officeDocument/2006/relationships/notesMaster" Target="/ppt/notesMasters/notesMaster1.xml" Id="Rdb1f144d9ab948c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978671871fd41eb" /><Relationship Type="http://schemas.openxmlformats.org/officeDocument/2006/relationships/notesMaster" Target="/ppt/notesMasters/notesMaster1.xml" Id="R14f07ec793284fb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49c15139a634c29" /><Relationship Type="http://schemas.openxmlformats.org/officeDocument/2006/relationships/notesMaster" Target="/ppt/notesMasters/notesMaster1.xml" Id="R82e6039af1d643a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9a7456b14ea4fdb" /><Relationship Type="http://schemas.openxmlformats.org/officeDocument/2006/relationships/notesMaster" Target="/ppt/notesMasters/notesMaster1.xml" Id="Rbffbe0e9956342f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efc8ed5d1344c1a" /><Relationship Type="http://schemas.openxmlformats.org/officeDocument/2006/relationships/notesMaster" Target="/ppt/notesMasters/notesMaster1.xml" Id="Rd51416d5b3014c8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877570398fc463d" /><Relationship Type="http://schemas.openxmlformats.org/officeDocument/2006/relationships/notesMaster" Target="/ppt/notesMasters/notesMaster1.xml" Id="R5d2abf96e0da467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f866b447993e4fd4" /><Relationship Type="http://schemas.openxmlformats.org/officeDocument/2006/relationships/notesMaster" Target="/ppt/notesMasters/notesMaster1.xml" Id="R917c26561dc243b6"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9646f429548b4660" /><Relationship Type="http://schemas.openxmlformats.org/officeDocument/2006/relationships/notesMaster" Target="/ppt/notesMasters/notesMaster1.xml" Id="R33f3b46cb0a64b9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Today we will treat an animated infographic as a visual argument: a sequence of design decisions that helps a particular audience understand a relationship. The goal is a focused 15–30 second piece with demo-reel craft. Software comes after the idea.</a:t>
            </a:r>
          </a:p>
          <a:p xmlns:a="http://schemas.openxmlformats.org/drawingml/2006/main">
            <a:r>
              <a:t/>
            </a:r>
          </a:p>
          <a:p xmlns:a="http://schemas.openxmlformats.org/drawingml/2006/main">
            <a:r>
              <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infographic bridges the distance between an abstract idea and a useful mental model. You choose evidence, establish relationships, build a visual language, and control when the audience encounters each idea. Beauty and entertainment help sustain attention, but the argument still needs to be understandable and supported. Ask students to describe a graphic they remember and what it helped them understand.</a:t>
            </a:r>
          </a:p>
          <a:p xmlns:a="http://schemas.openxmlformats.org/drawingml/2006/main">
            <a:r>
              <a:t/>
            </a:r>
          </a:p>
          <a:p xmlns:a="http://schemas.openxmlformats.org/drawingml/2006/main">
            <a:r>
              <a:t>Discussion / teaching prompt: What is the actual job of an infographic?</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running example uses invented classroom data: Route A takes 24 minutes and Route B takes 36 minutes over the same illustrative distance. Data is the pair of values. Information is the comparison. Meaning is a 12-minute difference, or 50% longer relative to Route A. Experience is the viewer recognizing or feeling the extra wait. Experience should emerge from evidence; it cannot replace evidence. This is a teaching example, not a claim about real commuters.</a:t>
            </a:r>
          </a:p>
          <a:p xmlns:a="http://schemas.openxmlformats.org/drawingml/2006/main">
            <a:r>
              <a:t/>
            </a:r>
          </a:p>
          <a:p xmlns:a="http://schemas.openxmlformats.org/drawingml/2006/main">
            <a:r>
              <a:t>Discussion / teaching prompt: Where did we move from a fact to an interpretation?</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Comparison establishes relative values. Accumulation adds units. Transformation changes a state or representation. Flow moves something through a system. Sequence orders events. Hierarchy contains or ranks entities. Correlation describes co-variation. Cause and effect asserts a mechanism. Feedback returns an output to influence the system. These require different evidence and different movement. An arrow can imply a causal claim even when the underlying evidence only shows sequence.</a:t>
            </a:r>
          </a:p>
          <a:p xmlns:a="http://schemas.openxmlformats.org/drawingml/2006/main">
            <a:r>
              <a:t/>
            </a:r>
          </a:p>
          <a:p xmlns:a="http://schemas.openxmlformats.org/drawingml/2006/main">
            <a:r>
              <a:t>Discussion / teaching prompt: Name the verb in “a diagram about money.”</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Instead of introducing 30 points at once, establish what normal looks like, add the change, guide attention to the relevant category, and allow a comparison. Progressive disclosure reduces the amount a viewer must decode at one moment. Keep context visible while introducing detail. Each reveal must answer the next useful question; hiding the scale to manufacture surprise undermines understanding.</a:t>
            </a:r>
          </a:p>
          <a:p xmlns:a="http://schemas.openxmlformats.org/drawingml/2006/main">
            <a:r>
              <a:t/>
            </a:r>
          </a:p>
          <a:p xmlns:a="http://schemas.openxmlformats.org/drawingml/2006/main">
            <a:r>
              <a:t>Discussion / teaching prompt: What does the viewer know after each beat?</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chart to connect the translation framework to actual design. Both bars share a zero baseline and the same unit. The difference is 12 minutes. Relative to Route A, 12 ÷ 24 = 50%. Relative to Route B, the same 12 minutes is one third; the denominator matters. All route values in this lecture are invented for demonstration.</a:t>
            </a:r>
          </a:p>
          <a:p xmlns:a="http://schemas.openxmlformats.org/drawingml/2006/main">
            <a:r>
              <a:t/>
            </a:r>
          </a:p>
          <a:p xmlns:a="http://schemas.openxmlformats.org/drawingml/2006/main">
            <a:r>
              <a:t>Discussion / teaching prompt: What would “36 minutes” mean without Route A?</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visual grammar lets the audience learn the system once and reuse that knowledge. For the route example: a labeled dot is a traveler, a line is the route, an endpoint is the destination, and the label identifies A or B. Consistent color helps identity, but labels also carry it. A motif is the recurring visual idea; the grammar is the rule set that gives it meaning. Opacity and texture can indicate uncertainty only if their meanings are explained.</a:t>
            </a:r>
          </a:p>
          <a:p xmlns:a="http://schemas.openxmlformats.org/drawingml/2006/main">
            <a:r>
              <a:t/>
            </a:r>
          </a:p>
          <a:p xmlns:a="http://schemas.openxmlformats.org/drawingml/2006/main">
            <a:r>
              <a:t>Discussion / teaching prompt: If color means category, what happens when it suddenly means danger?</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Position along a common scale and length are useful for comparisons. Size can suggest quantity or importance, so specify which. Hue differentiates categories; an ordered light-to-dark scale can communicate magnitude. Shape can distinguish kinds of entities, orientation can convey direction, and texture can communicate density or uncertainty. These are conventions that depend on context and audience. Avoid requiring the audience to decode too many unfamiliar variables at once.</a:t>
            </a:r>
          </a:p>
          <a:p xmlns:a="http://schemas.openxmlformats.org/drawingml/2006/main">
            <a:r>
              <a:t/>
            </a:r>
          </a:p>
          <a:p xmlns:a="http://schemas.openxmlformats.org/drawingml/2006/main">
            <a:r>
              <a:t>Discussion / teaching prompt: Can the same idea use fewer visual variables?</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area encodes a value, doubling both dimensions quadruples the visible area. To represent a value ratio r, multiply the diameter or side length by the square root of r. A doubling is √2 ≈ 1.414. By contrast, doubling the length of a constant-width bar doubles its area and displayed length. Say whether an object is a quantitative encoding or a qualitative emphasis device.</a:t>
            </a:r>
          </a:p>
          <a:p xmlns:a="http://schemas.openxmlformats.org/drawingml/2006/main">
            <a:r>
              <a:t/>
            </a:r>
          </a:p>
          <a:p xmlns:a="http://schemas.openxmlformats.org/drawingml/2006/main">
            <a:r>
              <a:t>Discussion / teaching prompt: Which dimension is actually carrying the number?</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different hues for unordered categories and a perceptually ordered sequence for increasing values. Add labels, shape, or patterns so meaning does not depend on color alone. Red does not universally mean bad, and green does not universally mean good. Changes in opacity may read as importance or disappearance unless you explicitly define them as uncertainty. Stable labels are especially valuable during motion.</a:t>
            </a:r>
          </a:p>
          <a:p xmlns:a="http://schemas.openxmlformats.org/drawingml/2006/main">
            <a:r>
              <a:t/>
            </a:r>
          </a:p>
          <a:p xmlns:a="http://schemas.openxmlformats.org/drawingml/2006/main">
            <a:r>
              <a:t>Discussion / teaching prompt: Would this still make sense in grayscale?</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symbol compresses a concept. A motif repeats a meaningful idea across shots. Abstraction removes detail that is irrelevant to the question. A portrait can support an individual story; a dot can support a population comparison. Do not assume an oil barrel, government building, or warning triangle has a universal meaning. Context determines the interpretation. Repetition should preserve the visual rule instead of simply repeating decoration.</a:t>
            </a:r>
          </a:p>
          <a:p xmlns:a="http://schemas.openxmlformats.org/drawingml/2006/main">
            <a:r>
              <a:t/>
            </a:r>
          </a:p>
          <a:p xmlns:a="http://schemas.openxmlformats.org/drawingml/2006/main">
            <a:r>
              <a:t>Discussion / teaching prompt: When would a dot erase something essential about a person?</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stadium filling can make capacity tangible, but it also suggests a fixed maximum. A pipe suggests a constrained flow. Distance can suggest inequality but needs a scale if it encodes actual values. Up often means increase; it does not automatically mean improvement. Forward, center, near, and far carry learned spatial associations that vary with context. Analogies such as stadiums or building heights require a verified conversion and stated assumptions.</a:t>
            </a:r>
          </a:p>
          <a:p xmlns:a="http://schemas.openxmlformats.org/drawingml/2006/main">
            <a:r>
              <a:t/>
            </a:r>
          </a:p>
          <a:p xmlns:a="http://schemas.openxmlformats.org/drawingml/2006/main">
            <a:r>
              <a:t>Discussion / teaching prompt: What extra claim does your metaphor accidentally introduce?</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Sketch each version in two minutes and compare interpretations. Equal marks emphasize proportion. Rooms suggest households or spaces, which changes the unit unless that unit is justified. An empty seat may imply absence or loss. Keep the denominator visible and label the unit. Do not attach this invented statistic to a real health or social claim. Discuss how the same numeric proportion can carry very different emotional implications.</a:t>
            </a:r>
          </a:p>
          <a:p xmlns:a="http://schemas.openxmlformats.org/drawingml/2006/main">
            <a:r>
              <a:t/>
            </a:r>
          </a:p>
          <a:p xmlns:a="http://schemas.openxmlformats.org/drawingml/2006/main">
            <a:r>
              <a:t>Discussion / teaching prompt: Which version changes the meaning of “one”?</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longer documentary may include setup, context, question, investigation, complication, reveal, consequence, and resolution. A 15–30 second piece compresses that structure into four beats. Every beat should advance the same focused idea. What is the information? So what makes it matter? Now what should the viewer understand or do? A payoff can be an insight; it does not always need a call to action.</a:t>
            </a:r>
          </a:p>
          <a:p xmlns:a="http://schemas.openxmlformats.org/drawingml/2006/main">
            <a:r>
              <a:t/>
            </a:r>
          </a:p>
          <a:p xmlns:a="http://schemas.openxmlformats.org/drawingml/2006/main">
            <a:r>
              <a:t>Discussion / teaching prompt: Write the takeaway before designing the first shot.</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this invented series to discuss an unexpected change: 10, 11, 10, 11, 24 units across five observations. The final increase is visually distinctive only because the earlier pattern establishes an expectation. The timing of a reveal creates emphasis, but the last point still needs context. A dramatic reveal is not evidence for why the change occurred.</a:t>
            </a:r>
          </a:p>
          <a:p xmlns:a="http://schemas.openxmlformats.org/drawingml/2006/main">
            <a:r>
              <a:t/>
            </a:r>
          </a:p>
          <a:p xmlns:a="http://schemas.openxmlformats.org/drawingml/2006/main">
            <a:r>
              <a:t>Discussion / teaching prompt: What evidence would you need to explain the jump?</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Before/after preserves continuity by keeping spatial positions, framing, and key landmarks. Small multiples repeat the same visual structure for different groups so viewers can compare patterns. If each panel uses a different scale or playback rate, apparent differences may be artifacts of the design. When scale changes are necessary, label them explicitly. A number becomes meaningful through a relevant comparison, not through size alone.</a:t>
            </a:r>
          </a:p>
          <a:p xmlns:a="http://schemas.openxmlformats.org/drawingml/2006/main">
            <a:r>
              <a:t/>
            </a:r>
          </a:p>
          <a:p xmlns:a="http://schemas.openxmlformats.org/drawingml/2006/main">
            <a:r>
              <a:t>Discussion / teaching prompt: What must remain unchanged for this comparison to be fair?</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Object permanence helps viewers track an entity while its position or representation changes. Keep a stable label, color, or route as an anchor. A match cut or morph can link ideas, but a coin becoming a globe may falsely suggest they are the same entity. Distinguish representation change, scale change, spatial regrouping, and semantic change. Give semantic transformations extra context because the meaning, not just the appearance, changes.</a:t>
            </a:r>
          </a:p>
          <a:p xmlns:a="http://schemas.openxmlformats.org/drawingml/2006/main">
            <a:r>
              <a:t/>
            </a:r>
          </a:p>
          <a:p xmlns:a="http://schemas.openxmlformats.org/drawingml/2006/main">
            <a:r>
              <a:t>Discussion / teaching prompt: Why did this object become that object?</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Camera movement can guide conceptual navigation: region, city, building, room, person. Preserve an orientation cue as you move. In 2D, cropping, scaling, and position can serve the same functions as a camera. An orbit can reveal additional aspects, but gratuitous depth and perspective may interfere with a quantitative comparison. Ask whether a move adds understanding or merely adds spectacle.</a:t>
            </a:r>
          </a:p>
          <a:p xmlns:a="http://schemas.openxmlformats.org/drawingml/2006/main">
            <a:r>
              <a:t/>
            </a:r>
          </a:p>
          <a:p xmlns:a="http://schemas.openxmlformats.org/drawingml/2006/main">
            <a:r>
              <a:t>Discussion / teaching prompt: What question does this camera move answer?</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instructor-selected clips. Compare data-heavy work, talking-head plus graphics, character-led explanation, typography, and process diagrams. First play a short excerpt without commentary; have students paraphrase the idea. Replay and pause on a specific transition, focal point, or change in timing. Record creator, title, link, and excerpt timecode. The approved curriculum leaves exact screening selections to the instructor; no invented clip list is required.</a:t>
            </a:r>
          </a:p>
          <a:p xmlns:a="http://schemas.openxmlformats.org/drawingml/2006/main">
            <a:r>
              <a:t/>
            </a:r>
          </a:p>
          <a:p xmlns:a="http://schemas.openxmlformats.org/drawingml/2006/main">
            <a:r>
              <a:t>Discussion / teaching prompt: Pause on one frame. What is the next thing the viewer needs?</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Motion can encode quantities instead of decorating a static chart. Define the mapping explicitly. In our equal-distance route example, the traveler taking 36 minutes moves at two thirds the speed of the traveler taking 24 minutes. A longer route and slower speed would be two different explanations; do not change both without evidence. If playback time is compressed, label the conversion. Earthquake magnitude is logarithmic, so a simple shake amplitude is only a qualitative metaphor unless calibrated.</a:t>
            </a:r>
          </a:p>
          <a:p xmlns:a="http://schemas.openxmlformats.org/drawingml/2006/main">
            <a:r>
              <a:t/>
            </a:r>
          </a:p>
          <a:p xmlns:a="http://schemas.openxmlformats.org/drawingml/2006/main">
            <a:r>
              <a:t>Discussion / teaching prompt: Which visible behavior changes when the value changes?</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Large type emphasizes a value but is not automatically a calibrated comparison. A counter that lands at 71% can create anticipation, yet its intermediate values are animation frames, not historical observations. Keep the final value visible long enough to read and avoid bouncy overshoot on a measured total. Repeated marks need a unit key. Isolating one mark while dimming the others can direct attention without deleting the denominator.</a:t>
            </a:r>
          </a:p>
          <a:p xmlns:a="http://schemas.openxmlformats.org/drawingml/2006/main">
            <a:r>
              <a:t/>
            </a:r>
          </a:p>
          <a:p xmlns:a="http://schemas.openxmlformats.org/drawingml/2006/main">
            <a:r>
              <a:t>Discussion / teaching prompt: Could a viewer mistake the animation for real change over time?</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Simultaneous motion competes for attention. Stage arrivals so the viewer can land, read, understand, and reset. Rhythm can accelerate through familiar material and slow down for a new relationship or a key insight. Isolation, contrast, and restrained movement are tools for focus. There is no universal perfect hold duration: test with a first-time viewer, at the actual size and viewing conditions. Provide a static state and respect reduced-motion preferences on interactive versions.</a:t>
            </a:r>
          </a:p>
          <a:p xmlns:a="http://schemas.openxmlformats.org/drawingml/2006/main">
            <a:r>
              <a:t/>
            </a:r>
          </a:p>
          <a:p xmlns:a="http://schemas.openxmlformats.org/drawingml/2006/main">
            <a:r>
              <a:t>Discussion / teaching prompt: Can you read, interpret, and compare before the next change?</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Redundancy can support a crucial number, vocabulary, or captions; it is not inherently wrong. The problem is making the audience read a paragraph while hearing different words. Complementary audio and graphics divide the explanation thoughtfully. Sound design can reinforce events, while sonification maps values to pitch, pulse frequency, or sound density. Label and keep that mapping stable. Do not rely on sound alone to communicate required information.</a:t>
            </a:r>
          </a:p>
          <a:p xmlns:a="http://schemas.openxmlformats.org/drawingml/2006/main">
            <a:r>
              <a:t/>
            </a:r>
          </a:p>
          <a:p xmlns:a="http://schemas.openxmlformats.org/drawingml/2006/main">
            <a:r>
              <a:t>Discussion / teaching prompt: What is lost when the sound is muted?</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critique is about the student’s animated film, not a ban on lecture slides. If a film works equally well as six independent title cards with generic fades, look for an explanation that only motion can provide. In a repair exercise, replace unrelated entrances with a persistent entity moving through a process, or turn two separate value cards into a shared comparison. A deliberate hold can be more useful than constant movement.</a:t>
            </a:r>
          </a:p>
          <a:p xmlns:a="http://schemas.openxmlformats.org/drawingml/2006/main">
            <a:r>
              <a:t/>
            </a:r>
          </a:p>
          <a:p xmlns:a="http://schemas.openxmlformats.org/drawingml/2006/main">
            <a:r>
              <a:t>Discussion / teaching prompt: Repair a weak 10-second sequence with one meaningful transition.</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Bars usually need a zero baseline because their lengths encode magnitude. Lines emphasize change and can use a narrower labeled axis when that serves the question. Areas encode filled magnitude, so their baseline needs care. Pie and donut charts show parts of a common whole; avoid too many small slices. Scatter plots show relationships, not proof of causation. Maps answer geographic questions; use one when location matters.</a:t>
            </a:r>
          </a:p>
          <a:p xmlns:a="http://schemas.openxmlformats.org/drawingml/2006/main">
            <a:r>
              <a:t/>
            </a:r>
          </a:p>
          <a:p xmlns:a="http://schemas.openxmlformats.org/drawingml/2006/main">
            <a:r>
              <a:t>Discussion / teaching prompt: What relationship would this chart make harder to see?</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timeline places events in time; a tree organizes containment or branching; a network shows connections; a Sankey uses band width to represent flow quantity. Ask what exists, what flows, what changes, what stays fixed, and where feedback returns. For a measured flow, labels and totals must agree. Animate the behavior of the system instead of giving every object an unrelated entrance.</a:t>
            </a:r>
          </a:p>
          <a:p xmlns:a="http://schemas.openxmlformats.org/drawingml/2006/main">
            <a:r>
              <a:t/>
            </a:r>
          </a:p>
          <a:p xmlns:a="http://schemas.openxmlformats.org/drawingml/2006/main">
            <a:r>
              <a:t>Discussion / teaching prompt: What enters the system, and where can it leave?</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example values are invented. With a zero baseline, 98 and 100 are close. With a baseline at 95, the visible bar lengths become 3 and 5; the second looks roughly 67% longer even though 100 is only about 2% above 98. This is why a zero baseline is normally appropriate for bar charts. Non-zero line-chart axes may be useful if clearly labeled and chosen to answer the question honestly.</a:t>
            </a:r>
          </a:p>
          <a:p xmlns:a="http://schemas.openxmlformats.org/drawingml/2006/main">
            <a:r>
              <a:t/>
            </a:r>
          </a:p>
          <a:p xmlns:a="http://schemas.openxmlformats.org/drawingml/2006/main">
            <a:r>
              <a:t>Discussion / teaching prompt: How would your emotional reaction change with the baseline?</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Viewers can read sequential events as causally connected. A factory, emissions, atmosphere, and rising temperature may imply a specific causal chain; the source needs to support that chain and its scope. Two variables moving together establish neither direction nor causation by themselves. Clarify uncertainty, missing data, denominators, time windows, and fair comparisons. Timing and selective holds can mislead even when every printed number is correct.</a:t>
            </a:r>
          </a:p>
          <a:p xmlns:a="http://schemas.openxmlformats.org/drawingml/2006/main">
            <a:r>
              <a:t/>
            </a:r>
          </a:p>
          <a:p xmlns:a="http://schemas.openxmlformats.org/drawingml/2006/main">
            <a:r>
              <a:t>Discussion / teaching prompt: What claim is the animation making without any text?</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Data-ink ratio is a useful lens associated with Edward Tufte: consider how much of the visible design communicates relevant information. Chartjunk describes additions that distract or distort, such as perspective that changes perceived bar lengths. It is not a requirement to eliminate all beauty or emotion. Decorative gradients, shadows, textures, and particles deserve scrutiny when they compete with the evidence. Label fictional, estimated, missing, or uncertain values honestly.</a:t>
            </a:r>
          </a:p>
          <a:p xmlns:a="http://schemas.openxmlformats.org/drawingml/2006/main">
            <a:r>
              <a:t/>
            </a:r>
          </a:p>
          <a:p xmlns:a="http://schemas.openxmlformats.org/drawingml/2006/main">
            <a:r>
              <a:t>Discussion / teaching prompt: What could disappear without losing meaning?</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Write a one-sentence promise to a defined audience. Choose the relationship and an appropriate chart, map, process, or metaphor. Decide which visual variables carry meaning and how the eye moves through the composition. Design what the viewer knows at each beat before building the animation. The four levels are a useful critique ladder: an animated graphic, a guided visualization, a visual explanation, and a visual argument. These are teaching categories, not a formal industry rating.</a:t>
            </a:r>
          </a:p>
          <a:p xmlns:a="http://schemas.openxmlformats.org/drawingml/2006/main">
            <a:r>
              <a:t/>
            </a:r>
          </a:p>
          <a:p xmlns:a="http://schemas.openxmlformats.org/drawingml/2006/main">
            <a:r>
              <a:t>Discussion / teaching prompt: What will a first-time viewer be able to explain afterward?</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Connect techniques students already know to the information task. Networks can use shape paths and nulls; maps can use masks and camera navigation; counters can use Slider Control and a Source Text expression. Imported JSON, CSV, or TSV can drive properties through expressions. When one value controls both a chart and its label, revisions are easier to keep consistent. Use procedural rules for repeated entities: value sets size, category sets position, status sets color, and index sets delay. Check anchor points and whether size refers to length or area. Adobe references: https://helpx.adobe.com/after-effects/desktop/animate-in-after-effects/data-driven-animation/data-driven-animations.html and https://helpx.adobe.com/after-effects/desktop/work-with-expressions/expression-controls/expression-controls.html.</a:t>
            </a:r>
          </a:p>
          <a:p xmlns:a="http://schemas.openxmlformats.org/drawingml/2006/main">
            <a:r>
              <a:t/>
            </a:r>
          </a:p>
          <a:p xmlns:a="http://schemas.openxmlformats.org/drawingml/2006/main">
            <a:r>
              <a:t>Discussion / teaching prompt: What should update automatically when the data changes?</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an illustrative timing plan, not a required template. Establish that the distance is the same. Use an explicit compressed clock for the demonstration so A reaches the destination before B. Keep A at the endpoint while B finishes. End with both values and the 12-minute difference. The audience should be able to track identity, compare duration, and state the insight after one viewing. Allow the final hold to adjust based on a real clarity test.</a:t>
            </a:r>
          </a:p>
          <a:p xmlns:a="http://schemas.openxmlformats.org/drawingml/2006/main">
            <a:r>
              <a:t/>
            </a:r>
          </a:p>
          <a:p xmlns:a="http://schemas.openxmlformats.org/drawingml/2006/main">
            <a:r>
              <a:t>Discussion / teaching prompt: What would you cut if this had to fit 15 seconds?</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matches the approved assignment. Students may use 2D, 3D, typography, characters, data, diagrams, collage, talking-head footage, live action, or hybrids. Judge technique by its role in the message. Required technical consistency includes a deliberate frame rate and suitable resolution: landscape 1920 × 1080, square 1080 × 1080, or portrait 1080 × 1920. Exact codec, filename, and submission destination should follow the instructor’s instructions. No new grading weights or hard quantities have been introduced.</a:t>
            </a:r>
          </a:p>
          <a:p xmlns:a="http://schemas.openxmlformats.org/drawingml/2006/main">
            <a:r>
              <a:t/>
            </a:r>
          </a:p>
          <a:p xmlns:a="http://schemas.openxmlformats.org/drawingml/2006/main">
            <a:r>
              <a:t>Discussion / teaching prompt: What makes this idea worth 15–30 seconds of attention?</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30-minute sprint is an adaptable in-class exercise. Choose a simple, funny, useful, or surprising concept. If it relies on factual claims, identify a source before polishing the metaphor. Sketch entities and relationships, define what color, shape, and motion mean, then choose the riskiest assumption to test with a styleframe or motion test. The supplied lecture also suggests a no-text visualization challenge; use an explicitly hypothetical food-waste quantity if no verified statistic is available.</a:t>
            </a:r>
          </a:p>
          <a:p xmlns:a="http://schemas.openxmlformats.org/drawingml/2006/main">
            <a:r>
              <a:t/>
            </a:r>
          </a:p>
          <a:p xmlns:a="http://schemas.openxmlformats.org/drawingml/2006/main">
            <a:r>
              <a:t>Discussion / teaching prompt: My video explains ____. My motif helps because ____.</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Check that the promise is focused, the chosen format serves the viewing context, and any factual claims are traceable. The reference board should explain what the student learned from each reference instead of simply collecting visual styles. The storyboard should show where attention moves and why each transition occurs. Use the initial frame or motion test to expose a clarity problem early, before full production.</a:t>
            </a:r>
          </a:p>
          <a:p xmlns:a="http://schemas.openxmlformats.org/drawingml/2006/main">
            <a:r>
              <a:t/>
            </a:r>
          </a:p>
          <a:p xmlns:a="http://schemas.openxmlformats.org/drawingml/2006/main">
            <a:r>
              <a:t>Discussion / teaching prompt: Which part of your visual system is least proven?</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Week 2 is the production, critique, revision, and completion phase. Final package: a finished 15–30 second video; process board or PDF showing concept, motif, storyboard, and styleframe; source and credit list; source project with linked assets; and a short reflection on what the motion helps the viewer understand. Confirm final submission details with the instructor. Ask the test viewer what happened, what the comparison meant, and where they lost the thread.</a:t>
            </a:r>
          </a:p>
          <a:p xmlns:a="http://schemas.openxmlformats.org/drawingml/2006/main">
            <a:r>
              <a:t/>
            </a:r>
          </a:p>
          <a:p xmlns:a="http://schemas.openxmlformats.org/drawingml/2006/main">
            <a:r>
              <a:t>Discussion / teaching prompt: Did they understand what you intended—or something else?</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Return to the opening question. A circle is not just moving: an entity is passing through a system. A bar is not just growing: a quantity is changing. The value of the animation lies in what a viewer can understand because of it. Exit prompt: name one movement in your planned film, the relationship it represents, and how you will test whether that relationship is clear.</a:t>
            </a:r>
          </a:p>
          <a:p xmlns:a="http://schemas.openxmlformats.org/drawingml/2006/main">
            <a:r>
              <a:t/>
            </a:r>
          </a:p>
          <a:p xmlns:a="http://schemas.openxmlformats.org/drawingml/2006/main">
            <a:r>
              <a:t/>
            </a:r>
          </a:p>
          <a:p xmlns:a="http://schemas.openxmlformats.org/drawingml/2006/main">
            <a:r>
              <a:t/>
            </a:r>
          </a:p>
          <a:p xmlns:a="http://schemas.openxmlformats.org/drawingml/2006/main">
            <a:r>
              <a:t>Lecture source: instructor-provided Animated Infographics: Designing Understanding, pasted September 8, 2026. Assignment source: September 2026 Classes Rework / advanced-motion-design / DECISIONS.md and Week 1 working packet.</a:t>
            </a:r>
          </a:p>
          <a:p xmlns:a="http://schemas.openxmlformats.org/drawingml/2006/main">
            <a:r>
              <a:t/>
            </a:r>
          </a:p>
          <a:p xmlns:a="http://schemas.openxmlformats.org/drawingml/2006/main">
            <a:r>
              <a:t>Related student reading: http://classes.toe-fur.com/advanced-motion-week1.html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fdc01a0bf3948b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cf736e31464491c" /><Relationship Type="http://schemas.openxmlformats.org/officeDocument/2006/relationships/slideLayout" Target="/ppt/slideLayouts/slideLayout1.xml" Id="R65f1f8d224d84a8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5f1f8d224d84a8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f9cf6ab10164ca7" /><Relationship Type="http://schemas.openxmlformats.org/officeDocument/2006/relationships/notesSlide" Target="/ppt/notesSlides/notesSlide1.xml" Id="R49518c2305d44859"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21cce45462748a1" /><Relationship Type="http://schemas.openxmlformats.org/officeDocument/2006/relationships/notesSlide" Target="/ppt/notesSlides/notesSlide2.xml" Id="R49f87a0cda6940b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7cdba01fc43457e" /><Relationship Type="http://schemas.openxmlformats.org/officeDocument/2006/relationships/notesSlide" Target="/ppt/notesSlides/notesSlide3.xml" Id="R03f367cbc441479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effffe315b594251" /><Relationship Type="http://schemas.openxmlformats.org/officeDocument/2006/relationships/notesSlide" Target="/ppt/notesSlides/notesSlide4.xml" Id="Rbf785d3b13484a6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d0a735a4ec94f46" /><Relationship Type="http://schemas.openxmlformats.org/officeDocument/2006/relationships/notesSlide" Target="/ppt/notesSlides/notesSlide5.xml" Id="R511cce72a2aa410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7f6e9e18e5b426c" /><Relationship Type="http://schemas.openxmlformats.org/officeDocument/2006/relationships/chart" Target="/ppt/slides/charts/chart1.xml" Id="R80a556211195416d" /><Relationship Type="http://schemas.openxmlformats.org/officeDocument/2006/relationships/notesSlide" Target="/ppt/notesSlides/notesSlide6.xml" Id="R4e909ced03dc456f"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333df2e90e74aef" /><Relationship Type="http://schemas.openxmlformats.org/officeDocument/2006/relationships/notesSlide" Target="/ppt/notesSlides/notesSlide7.xml" Id="Ra977717f71b44fc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c096e6ee0254da5" /><Relationship Type="http://schemas.openxmlformats.org/officeDocument/2006/relationships/notesSlide" Target="/ppt/notesSlides/notesSlide8.xml" Id="R1be2060ec99b4766"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faa0264731214a3d" /><Relationship Type="http://schemas.openxmlformats.org/officeDocument/2006/relationships/notesSlide" Target="/ppt/notesSlides/notesSlide9.xml" Id="Re7622a2fa543480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b528c845dee4696" /><Relationship Type="http://schemas.openxmlformats.org/officeDocument/2006/relationships/notesSlide" Target="/ppt/notesSlides/notesSlide10.xml" Id="R8174bd1d13174be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98b42fad0cbb42df" /><Relationship Type="http://schemas.openxmlformats.org/officeDocument/2006/relationships/notesSlide" Target="/ppt/notesSlides/notesSlide11.xml" Id="R53d80443435e461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39d335d20fce45a1" /><Relationship Type="http://schemas.openxmlformats.org/officeDocument/2006/relationships/notesSlide" Target="/ppt/notesSlides/notesSlide12.xml" Id="R8fa0d7cbba684ab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4ca9f0fab8d641ed" /><Relationship Type="http://schemas.openxmlformats.org/officeDocument/2006/relationships/chart" Target="/ppt/slides/charts/chart2.xml" Id="Rf7f316aac91b4e95" /><Relationship Type="http://schemas.openxmlformats.org/officeDocument/2006/relationships/notesSlide" Target="/ppt/notesSlides/notesSlide13.xml" Id="R27c3d57886f54e8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911db469d334471" /><Relationship Type="http://schemas.openxmlformats.org/officeDocument/2006/relationships/notesSlide" Target="/ppt/notesSlides/notesSlide14.xml" Id="R7da98be0b1d5432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36c4adba106d4b10" /><Relationship Type="http://schemas.openxmlformats.org/officeDocument/2006/relationships/chart" Target="/ppt/slides/charts/chart3.xml" Id="R9691c75edce142d8" /><Relationship Type="http://schemas.openxmlformats.org/officeDocument/2006/relationships/notesSlide" Target="/ppt/notesSlides/notesSlide15.xml" Id="Rb7897495a10145c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2a70ed1ff2bc4c20" /><Relationship Type="http://schemas.openxmlformats.org/officeDocument/2006/relationships/chart" Target="/ppt/slides/charts/chart4.xml" Id="R3d59f29c4c2f4b5c" /><Relationship Type="http://schemas.openxmlformats.org/officeDocument/2006/relationships/chart" Target="/ppt/slides/charts/chart5.xml" Id="Re22b42cb2aaf45b2" /><Relationship Type="http://schemas.openxmlformats.org/officeDocument/2006/relationships/chart" Target="/ppt/slides/charts/chart6.xml" Id="R56a8a0e5294d47d3" /><Relationship Type="http://schemas.openxmlformats.org/officeDocument/2006/relationships/notesSlide" Target="/ppt/notesSlides/notesSlide16.xml" Id="R69f9037dd3e34c7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7130ca976a6c4609" /><Relationship Type="http://schemas.openxmlformats.org/officeDocument/2006/relationships/notesSlide" Target="/ppt/notesSlides/notesSlide17.xml" Id="Rd41a93ce4b5b40d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9dc6978c7cb44591" /><Relationship Type="http://schemas.openxmlformats.org/officeDocument/2006/relationships/notesSlide" Target="/ppt/notesSlides/notesSlide18.xml" Id="Rff03d6a1c8d048f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5f6c9c67d1984476" /><Relationship Type="http://schemas.openxmlformats.org/officeDocument/2006/relationships/notesSlide" Target="/ppt/notesSlides/notesSlide19.xml" Id="R8e347fefcf354c5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abf6639415a6489d" /><Relationship Type="http://schemas.openxmlformats.org/officeDocument/2006/relationships/notesSlide" Target="/ppt/notesSlides/notesSlide20.xml" Id="R19721b8c3854496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1df38bb8b25a441b" /><Relationship Type="http://schemas.openxmlformats.org/officeDocument/2006/relationships/notesSlide" Target="/ppt/notesSlides/notesSlide21.xml" Id="R7d6143c6544241e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4865bcaeb9784779" /><Relationship Type="http://schemas.openxmlformats.org/officeDocument/2006/relationships/notesSlide" Target="/ppt/notesSlides/notesSlide22.xml" Id="R1d43b1562bb54fd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9e688ebb865049f6" /><Relationship Type="http://schemas.openxmlformats.org/officeDocument/2006/relationships/notesSlide" Target="/ppt/notesSlides/notesSlide23.xml" Id="Ra33b0460ea32498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a9a468b9e2e74d5b" /><Relationship Type="http://schemas.openxmlformats.org/officeDocument/2006/relationships/notesSlide" Target="/ppt/notesSlides/notesSlide24.xml" Id="R97b57c06e84244c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f3fda90208f24653" /><Relationship Type="http://schemas.openxmlformats.org/officeDocument/2006/relationships/chart" Target="/ppt/slides/charts/chart7.xml" Id="Rd1feacc12f8c45c4" /><Relationship Type="http://schemas.openxmlformats.org/officeDocument/2006/relationships/chart" Target="/ppt/slides/charts/chart8.xml" Id="R092490020902471a" /><Relationship Type="http://schemas.openxmlformats.org/officeDocument/2006/relationships/chart" Target="/ppt/slides/charts/chart9.xml" Id="R9aa9cab28aed40ba" /><Relationship Type="http://schemas.openxmlformats.org/officeDocument/2006/relationships/notesSlide" Target="/ppt/notesSlides/notesSlide25.xml" Id="Rc78e520fc279445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6f2b27b3a4334c4d" /><Relationship Type="http://schemas.openxmlformats.org/officeDocument/2006/relationships/notesSlide" Target="/ppt/notesSlides/notesSlide26.xml" Id="R7de4c7cfd1d14e8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add37941713e4efd" /><Relationship Type="http://schemas.openxmlformats.org/officeDocument/2006/relationships/chart" Target="/ppt/slides/charts/chart10.xml" Id="Re61b72ee4f884bbe" /><Relationship Type="http://schemas.openxmlformats.org/officeDocument/2006/relationships/notesSlide" Target="/ppt/notesSlides/notesSlide27.xml" Id="R5bfe9d603526421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0d3fa14b5d1f4c4f" /><Relationship Type="http://schemas.openxmlformats.org/officeDocument/2006/relationships/notesSlide" Target="/ppt/notesSlides/notesSlide28.xml" Id="R006fb49091ea444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43eb915877904de7" /><Relationship Type="http://schemas.openxmlformats.org/officeDocument/2006/relationships/notesSlide" Target="/ppt/notesSlides/notesSlide29.xml" Id="Rb6238b2263eb4d7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e79955138de0468b" /><Relationship Type="http://schemas.openxmlformats.org/officeDocument/2006/relationships/notesSlide" Target="/ppt/notesSlides/notesSlide30.xml" Id="R70816fff230e4f9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091e08995aa64604" /><Relationship Type="http://schemas.openxmlformats.org/officeDocument/2006/relationships/notesSlide" Target="/ppt/notesSlides/notesSlide31.xml" Id="R9585e86bb5064be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54ea1f2a31214b29" /><Relationship Type="http://schemas.openxmlformats.org/officeDocument/2006/relationships/notesSlide" Target="/ppt/notesSlides/notesSlide32.xml" Id="Ra35fd79f03a14a6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1d25d5b10caa4fcb" /><Relationship Type="http://schemas.openxmlformats.org/officeDocument/2006/relationships/notesSlide" Target="/ppt/notesSlides/notesSlide33.xml" Id="R967177aaf364401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86cbaaf8f80f4330" /><Relationship Type="http://schemas.openxmlformats.org/officeDocument/2006/relationships/notesSlide" Target="/ppt/notesSlides/notesSlide34.xml" Id="R75ac346f04734c6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ec97c6950b304159" /><Relationship Type="http://schemas.openxmlformats.org/officeDocument/2006/relationships/notesSlide" Target="/ppt/notesSlides/notesSlide35.xml" Id="Ra8c5c275ca6b439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392b0743097840d3" /><Relationship Type="http://schemas.openxmlformats.org/officeDocument/2006/relationships/notesSlide" Target="/ppt/notesSlides/notesSlide36.xml" Id="Re89a2cbaf3ab462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e254f2aa52c64e12" /><Relationship Type="http://schemas.openxmlformats.org/officeDocument/2006/relationships/notesSlide" Target="/ppt/notesSlides/notesSlide37.xml" Id="R045d2ca371b34a74"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_rels/chart5.xml.rels><Relationships xmlns="http://schemas.openxmlformats.org/package/2006/relationships"><Relationship Id="rIdChartSnapshot1" Type="http://schemas.openxmlformats.org/officeDocument/2006/relationships/package" Target="../../embeddings/chart-data-snapshot-005.xlsx"/></Relationships>
</file>

<file path=ppt/slides/charts/_rels/chart6.xml.rels><Relationships xmlns="http://schemas.openxmlformats.org/package/2006/relationships"><Relationship Id="rIdChartSnapshot1" Type="http://schemas.openxmlformats.org/officeDocument/2006/relationships/package" Target="../../embeddings/chart-data-snapshot-006.xlsx"/></Relationships>
</file>

<file path=ppt/slides/charts/_rels/chart7.xml.rels><Relationships xmlns="http://schemas.openxmlformats.org/package/2006/relationships"><Relationship Id="rIdChartSnapshot1" Type="http://schemas.openxmlformats.org/officeDocument/2006/relationships/package" Target="../../embeddings/chart-data-snapshot-007.xlsx"/></Relationships>
</file>

<file path=ppt/slides/charts/_rels/chart8.xml.rels><Relationships xmlns="http://schemas.openxmlformats.org/package/2006/relationships"><Relationship Id="rIdChartSnapshot1" Type="http://schemas.openxmlformats.org/officeDocument/2006/relationships/package" Target="../../embeddings/chart-data-snapshot-008.xlsx"/></Relationships>
</file>

<file path=ppt/slides/charts/_rels/chart9.xml.rels><Relationships xmlns="http://schemas.openxmlformats.org/package/2006/relationships"><Relationship Id="rIdChartSnapshot1" Type="http://schemas.openxmlformats.org/officeDocument/2006/relationships/package" Target="../../embeddings/chart-data-snapshot-009.xlsx"/></Relationships>
</file>

<file path=ppt/slides/charts/_rels/chart10.xml.rels><Relationships xmlns="http://schemas.openxmlformats.org/package/2006/relationships"><Relationship Id="rIdChartSnapshot1" Type="http://schemas.openxmlformats.org/officeDocument/2006/relationships/package" Target="../../embeddings/chart-data-snapshot-010.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Minutes</c:v>
          </c:tx>
          <c:spPr>
            <a:solidFill xmlns:a="http://schemas.openxmlformats.org/drawingml/2006/main">
              <a:srgbClr val="62D8EF"/>
            </a:solidFill>
            <a:ln xmlns:a="http://schemas.openxmlformats.org/drawingml/2006/main" w="38100">
              <a:solidFill>
                <a:srgbClr val="62D8EF"/>
              </a:solidFill>
            </a:ln>
          </c:spPr>
          <c:dPt>
            <c:idx val="0"/>
            <c:invertIfNegative val="0"/>
            <c:spPr>
              <a:solidFill xmlns:a="http://schemas.openxmlformats.org/drawingml/2006/main">
                <a:srgbClr val="25889E"/>
              </a:solidFill>
            </c:spPr>
          </c:dPt>
          <c:dPt>
            <c:idx val="1"/>
            <c:invertIfNegative val="0"/>
            <c:spPr>
              <a:solidFill xmlns:a="http://schemas.openxmlformats.org/drawingml/2006/main">
                <a:srgbClr val="D76B16"/>
              </a:solidFill>
            </c:spPr>
          </c:dPt>
          <c:cat>
            <c:strRef>
              <c:f>'Chart Data'!$A$2:$A$3</c:f>
              <c:strCache>
                <c:ptCount val="2"/>
                <c:pt idx="0">
                  <c:v>Route A</c:v>
                </c:pt>
                <c:pt idx="1">
                  <c:v>Route B</c:v>
                </c:pt>
              </c:strCache>
            </c:strRef>
          </c:cat>
          <c:val>
            <c:numRef>
              <c:f>'Chart Data'!$B$2:$B$3</c:f>
              <c:numCache>
                <c:formatCode>General</c:formatCode>
                <c:ptCount val="2"/>
                <c:pt idx="0">
                  <c:v>24</c:v>
                </c:pt>
                <c:pt idx="1">
                  <c:v>36</c:v>
                </c:pt>
              </c:numCache>
            </c:numRef>
          </c:val>
        </c:ser>
        <c:dLbls>
          <c:txPr>
            <a:bodyPr xmlns:a="http://schemas.openxmlformats.org/drawingml/2006/main" anchorCtr="1"/>
            <a:lstStyle xmlns:a="http://schemas.openxmlformats.org/drawingml/2006/main"/>
            <a:p xmlns:a="http://schemas.openxmlformats.org/drawingml/2006/main">
              <a:pPr>
                <a:defRPr sz="1800">
                  <a:solidFill>
                    <a:srgbClr val="142027"/>
                  </a:solidFill>
                  <a:latin typeface="Arial"/>
                  <a:ea typeface="Arial"/>
                  <a:cs typeface="Arial"/>
                </a:defRPr>
              </a:pPr>
            </a:p>
          </c:txPr>
          <c:dLblPos val="outEnd"/>
          <c:showLegendKey val="0"/>
          <c:showVal val="1"/>
          <c:showCatName val="0"/>
          <c:showSerName val="0"/>
          <c:showPercent val="0"/>
          <c:showBubbleSize val="0"/>
          <c:showLeaderLines val="0"/>
        </c:dLbls>
        <c:gapWidth val="9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81919B"/>
            </a:solidFill>
          </a:ln>
        </c:spPr>
        <c:txPr>
          <a:bodyPr xmlns:a="http://schemas.openxmlformats.org/drawingml/2006/main" anchorCtr="1"/>
          <a:lstStyle xmlns:a="http://schemas.openxmlformats.org/drawingml/2006/main"/>
          <a:p xmlns:a="http://schemas.openxmlformats.org/drawingml/2006/main">
            <a:pPr>
              <a:defRPr sz="1800">
                <a:solidFill>
                  <a:srgbClr val="142027"/>
                </a:solidFill>
                <a:latin typeface="Arial"/>
                <a:ea typeface="Arial"/>
                <a:cs typeface="Arial"/>
              </a:defRPr>
            </a:pPr>
          </a:p>
        </c:txPr>
        <c:crossAx val="48672768"/>
      </c:catAx>
      <c:valAx>
        <c:axId val="48672768"/>
        <c:scaling>
          <c:orientation val="minMax"/>
          <c:max val="40"/>
          <c:min val="0"/>
        </c:scaling>
        <c:delete val="0"/>
        <c:axPos val="l"/>
        <c:majorGridlines>
          <c:spPr>
            <a:ln xmlns:a="http://schemas.openxmlformats.org/drawingml/2006/main" w="9525">
              <a:solidFill>
                <a:srgbClr val="CFD7DB"/>
              </a:solidFill>
            </a:ln>
          </c:spPr>
        </c:majorGridlines>
        <c:title>
          <c:tx>
            <c:rich>
              <a:bodyPr xmlns:a="http://schemas.openxmlformats.org/drawingml/2006/main"/>
              <a:lstStyle xmlns:a="http://schemas.openxmlformats.org/drawingml/2006/main"/>
              <a:p xmlns:a="http://schemas.openxmlformats.org/drawingml/2006/main">
                <a:r>
                  <a:rPr>
                    <a:latin typeface="Arial"/>
                    <a:ea typeface="Arial"/>
                    <a:cs typeface="Arial"/>
                  </a:rPr>
                  <a:t>Minutes</a:t>
                </a:r>
              </a:p>
            </c:rich>
          </c:tx>
          <c:overlay val="0"/>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title>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500">
                <a:solidFill>
                  <a:srgbClr val="142027"/>
                </a:solidFill>
                <a:latin typeface="Arial"/>
                <a:ea typeface="Arial"/>
                <a:cs typeface="Arial"/>
              </a:defRPr>
            </a:pPr>
          </a:p>
        </c:txPr>
        <c:crossAx val="48650112"/>
        <c:crossBetween val="between"/>
        <c:majorUnit val="10"/>
      </c:valAx>
      <c:spPr>
        <a:solidFill xmlns:a="http://schemas.openxmlformats.org/drawingml/2006/main">
          <a:srgbClr val="F3F5F3"/>
        </a:solidFill>
      </c:spPr>
    </c:plotArea>
    <c:plotVisOnly val="1"/>
  </c:chart>
  <c:spPr>
    <a:solidFill xmlns:a="http://schemas.openxmlformats.org/drawingml/2006/main">
      <a:srgbClr val="F3F5F3"/>
    </a:solidFill>
    <a:ln xmlns:a="http://schemas.openxmlformats.org/drawingml/2006/main" w="0">
      <a:noFill/>
    </a:l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doughnutChart>
        <c:ser>
          <c:idx val="0"/>
          <c:order val="0"/>
          <c:tx>
            <c:v>Illustrative proportion</c:v>
          </c:tx>
          <c:dPt>
            <c:idx val="0"/>
            <c:spPr>
              <a:solidFill xmlns:a="http://schemas.openxmlformats.org/drawingml/2006/main">
                <a:srgbClr val="FF9B45"/>
              </a:solidFill>
            </c:spPr>
          </c:dPt>
          <c:dPt>
            <c:idx val="1"/>
            <c:spPr>
              <a:solidFill xmlns:a="http://schemas.openxmlformats.org/drawingml/2006/main">
                <a:srgbClr val="34414A"/>
              </a:solidFill>
            </c:spPr>
          </c:dPt>
          <c:cat>
            <c:strRef>
              <c:f>'Chart Data'!$A$2:$A$3</c:f>
              <c:strCache>
                <c:ptCount val="2"/>
                <c:pt idx="0">
                  <c:v>One</c:v>
                </c:pt>
                <c:pt idx="1">
                  <c:v>Other four</c:v>
                </c:pt>
              </c:strCache>
            </c:strRef>
          </c:cat>
          <c:val>
            <c:numRef>
              <c:f>'Chart Data'!$B$2:$B$3</c:f>
              <c:numCache>
                <c:formatCode>General</c:formatCode>
                <c:ptCount val="2"/>
                <c:pt idx="0">
                  <c:v>1</c:v>
                </c:pt>
                <c:pt idx="1">
                  <c:v>4</c:v>
                </c:pt>
              </c:numCache>
            </c:numRef>
          </c:val>
        </c:ser>
        <c:dLbls>
          <c:txPr>
            <a:bodyPr xmlns:a="http://schemas.openxmlformats.org/drawingml/2006/main" anchorCtr="1"/>
            <a:lstStyle xmlns:a="http://schemas.openxmlformats.org/drawingml/2006/main"/>
            <a:p xmlns:a="http://schemas.openxmlformats.org/drawingml/2006/main">
              <a:pPr>
                <a:defRPr sz="1875">
                  <a:solidFill>
                    <a:srgbClr val="F5F5F2"/>
                  </a:solidFill>
                  <a:latin typeface="Arial"/>
                  <a:ea typeface="Arial"/>
                  <a:cs typeface="Arial"/>
                </a:defRPr>
              </a:pPr>
            </a:p>
          </c:txPr>
          <c:showLegendKey val="0"/>
          <c:showVal val="0"/>
          <c:showCatName val="0"/>
          <c:showSerName val="0"/>
          <c:showPercent val="1"/>
          <c:showBubbleSize val="0"/>
          <c:showLeaderLines val="0"/>
        </c:dLbls>
        <c:holeSize val="68"/>
      </c:doughnutChart>
    </c:plotArea>
    <c:plotVisOnly val="1"/>
  </c:chart>
  <c:spPr>
    <a:solidFill xmlns:a="http://schemas.openxmlformats.org/drawingml/2006/main">
      <a:srgbClr val="101316"/>
    </a:solidFill>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lineChart>
        <c:grouping val="standard"/>
        <c:varyColors val="0"/>
        <c:ser>
          <c:idx val="0"/>
          <c:order val="0"/>
          <c:tx>
            <c:v>Units</c:v>
          </c:tx>
          <c:spPr>
            <a:solidFill xmlns:a="http://schemas.openxmlformats.org/drawingml/2006/main">
              <a:srgbClr val="62D8EF"/>
            </a:solidFill>
            <a:ln xmlns:a="http://schemas.openxmlformats.org/drawingml/2006/main" w="38100">
              <a:solidFill>
                <a:srgbClr val="62D8EF"/>
              </a:solidFill>
            </a:ln>
          </c:spPr>
          <c:marker>
            <c:symbol val="circle"/>
            <c:size val="9"/>
            <c:spPr>
              <a:solidFill xmlns:a="http://schemas.openxmlformats.org/drawingml/2006/main">
                <a:srgbClr val="62D8EF"/>
              </a:solidFill>
            </c:spPr>
          </c:marker>
          <c:cat>
            <c:numRef>
              <c:f>'Chart Data'!$A$2:$A$6</c:f>
              <c:numCache>
                <c:formatCode>General</c:formatCode>
                <c:ptCount val="5"/>
                <c:pt idx="0">
                  <c:v>1</c:v>
                </c:pt>
                <c:pt idx="1">
                  <c:v>2</c:v>
                </c:pt>
                <c:pt idx="2">
                  <c:v>3</c:v>
                </c:pt>
                <c:pt idx="3">
                  <c:v>4</c:v>
                </c:pt>
                <c:pt idx="4">
                  <c:v>5</c:v>
                </c:pt>
              </c:numCache>
            </c:numRef>
          </c:cat>
          <c:val>
            <c:numRef>
              <c:f>'Chart Data'!$B$2:$B$6</c:f>
              <c:numCache>
                <c:formatCode>General</c:formatCode>
                <c:ptCount val="5"/>
                <c:pt idx="0">
                  <c:v>10</c:v>
                </c:pt>
                <c:pt idx="1">
                  <c:v>11</c:v>
                </c:pt>
                <c:pt idx="2">
                  <c:v>10</c:v>
                </c:pt>
                <c:pt idx="3">
                  <c:v>11</c:v>
                </c:pt>
                <c:pt idx="4">
                  <c:v>24</c:v>
                </c:pt>
              </c:numCache>
            </c:numRef>
          </c:val>
          <c:smooth val="0"/>
        </c:ser>
        <c:dLbls>
          <c:txPr>
            <a:bodyPr xmlns:a="http://schemas.openxmlformats.org/drawingml/2006/main" anchorCtr="1"/>
            <a:lstStyle xmlns:a="http://schemas.openxmlformats.org/drawingml/2006/main"/>
            <a:p xmlns:a="http://schemas.openxmlformats.org/drawingml/2006/main">
              <a:pPr>
                <a:defRPr sz="1800">
                  <a:solidFill>
                    <a:srgbClr val="142027"/>
                  </a:solidFill>
                  <a:latin typeface="Arial"/>
                  <a:ea typeface="Arial"/>
                  <a:cs typeface="Arial"/>
                </a:defRPr>
              </a:pPr>
            </a:p>
          </c:txPr>
          <c:showLegendKey val="0"/>
          <c:showVal val="1"/>
          <c:showCatName val="0"/>
          <c:showSerName val="0"/>
          <c:showPercent val="0"/>
          <c:showBubbleSize val="0"/>
          <c:showLeaderLines val="0"/>
        </c:dLbls>
        <c:smooth val="0"/>
        <c:axId val="48650112"/>
        <c:axId val="48672768"/>
      </c:lineChart>
      <c:catAx>
        <c:axId val="48650112"/>
        <c:scaling>
          <c:orientation val="minMax"/>
        </c:scaling>
        <c:delete val="0"/>
        <c:axPos val="b"/>
        <c:title>
          <c:tx>
            <c:rich>
              <a:bodyPr xmlns:a="http://schemas.openxmlformats.org/drawingml/2006/main"/>
              <a:lstStyle xmlns:a="http://schemas.openxmlformats.org/drawingml/2006/main"/>
              <a:p xmlns:a="http://schemas.openxmlformats.org/drawingml/2006/main">
                <a:r>
                  <a:rPr>
                    <a:latin typeface="Arial"/>
                    <a:ea typeface="Arial"/>
                    <a:cs typeface="Arial"/>
                  </a:rPr>
                  <a:t>Observation</a:t>
                </a:r>
              </a:p>
            </c:rich>
          </c:tx>
          <c:overlay val="0"/>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title>
        <c:numFmt formatCode="General"/>
        <c:majorTickMark val="none"/>
        <c:minorTickMark val="none"/>
        <c:spPr>
          <a:ln xmlns:a="http://schemas.openxmlformats.org/drawingml/2006/main" w="9525">
            <a:solidFill>
              <a:srgbClr val="81919B"/>
            </a:solidFill>
          </a:ln>
        </c:spPr>
        <c:txPr>
          <a:bodyPr xmlns:a="http://schemas.openxmlformats.org/drawingml/2006/main" anchorCtr="1"/>
          <a:lstStyle xmlns:a="http://schemas.openxmlformats.org/drawingml/2006/main"/>
          <a:p xmlns:a="http://schemas.openxmlformats.org/drawingml/2006/main">
            <a:pPr>
              <a:defRPr sz="1800">
                <a:solidFill>
                  <a:srgbClr val="142027"/>
                </a:solidFill>
                <a:latin typeface="Arial"/>
                <a:ea typeface="Arial"/>
                <a:cs typeface="Arial"/>
              </a:defRPr>
            </a:pPr>
          </a:p>
        </c:txPr>
        <c:crossAx val="48672768"/>
      </c:catAx>
      <c:valAx>
        <c:axId val="48672768"/>
        <c:scaling>
          <c:orientation val="minMax"/>
          <c:max val="30"/>
          <c:min val="0"/>
        </c:scaling>
        <c:delete val="0"/>
        <c:axPos val="l"/>
        <c:majorGridlines>
          <c:spPr>
            <a:ln xmlns:a="http://schemas.openxmlformats.org/drawingml/2006/main" w="9525">
              <a:solidFill>
                <a:srgbClr val="CFD7DB"/>
              </a:solidFill>
            </a:ln>
          </c:spPr>
        </c:majorGridlines>
        <c:title>
          <c:tx>
            <c:rich>
              <a:bodyPr xmlns:a="http://schemas.openxmlformats.org/drawingml/2006/main"/>
              <a:lstStyle xmlns:a="http://schemas.openxmlformats.org/drawingml/2006/main"/>
              <a:p xmlns:a="http://schemas.openxmlformats.org/drawingml/2006/main">
                <a:r>
                  <a:rPr>
                    <a:latin typeface="Arial"/>
                    <a:ea typeface="Arial"/>
                    <a:cs typeface="Arial"/>
                  </a:rPr>
                  <a:t>Units</a:t>
                </a:r>
              </a:p>
            </c:rich>
          </c:tx>
          <c:overlay val="0"/>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title>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500">
                <a:solidFill>
                  <a:srgbClr val="142027"/>
                </a:solidFill>
                <a:latin typeface="Arial"/>
                <a:ea typeface="Arial"/>
                <a:cs typeface="Arial"/>
              </a:defRPr>
            </a:pPr>
          </a:p>
        </c:txPr>
        <c:crossAx val="48650112"/>
        <c:crossBetween val="between"/>
        <c:majorUnit val="10"/>
      </c:valAx>
      <c:spPr>
        <a:solidFill xmlns:a="http://schemas.openxmlformats.org/drawingml/2006/main">
          <a:srgbClr val="F3F5F3"/>
        </a:solidFill>
      </c:spPr>
    </c:plotArea>
    <c:plotVisOnly val="1"/>
  </c:chart>
  <c:spPr>
    <a:solidFill xmlns:a="http://schemas.openxmlformats.org/drawingml/2006/main">
      <a:srgbClr val="F3F5F3"/>
    </a:solidFill>
    <a:ln xmlns:a="http://schemas.openxmlformats.org/drawingml/2006/main" w="0">
      <a:noFill/>
    </a:ln>
  </c:spPr>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Units</c:v>
          </c:tx>
          <c:dPt>
            <c:idx val="0"/>
            <c:invertIfNegative val="0"/>
            <c:spPr>
              <a:solidFill xmlns:a="http://schemas.openxmlformats.org/drawingml/2006/main">
                <a:srgbClr val="25889E"/>
              </a:solidFill>
            </c:spPr>
          </c:dPt>
          <c:dPt>
            <c:idx val="1"/>
            <c:invertIfNegative val="0"/>
            <c:spPr>
              <a:solidFill xmlns:a="http://schemas.openxmlformats.org/drawingml/2006/main">
                <a:srgbClr val="D76B16"/>
              </a:solidFill>
            </c:spPr>
          </c:dPt>
          <c:cat>
            <c:strRef>
              <c:f>'Chart Data'!$A$2:$A$3</c:f>
              <c:strCache>
                <c:ptCount val="2"/>
                <c:pt idx="0">
                  <c:v>Before</c:v>
                </c:pt>
                <c:pt idx="1">
                  <c:v>After</c:v>
                </c:pt>
              </c:strCache>
            </c:strRef>
          </c:cat>
          <c:val>
            <c:numRef>
              <c:f>'Chart Data'!$B$2:$B$3</c:f>
              <c:numCache>
                <c:formatCode>General</c:formatCode>
                <c:ptCount val="2"/>
                <c:pt idx="0">
                  <c:v>12</c:v>
                </c:pt>
                <c:pt idx="1">
                  <c:v>18</c:v>
                </c:pt>
              </c:numCache>
            </c:numRef>
          </c:val>
        </c:ser>
        <c:dLbls>
          <c:txPr>
            <a:bodyPr xmlns:a="http://schemas.openxmlformats.org/drawingml/2006/main" anchorCtr="1"/>
            <a:lstStyle xmlns:a="http://schemas.openxmlformats.org/drawingml/2006/main"/>
            <a:p xmlns:a="http://schemas.openxmlformats.org/drawingml/2006/main">
              <a:pPr>
                <a:defRPr sz="1500">
                  <a:solidFill>
                    <a:srgbClr val="142027"/>
                  </a:solidFill>
                  <a:latin typeface="Arial"/>
                  <a:ea typeface="Arial"/>
                  <a:cs typeface="Arial"/>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142027"/>
                </a:solidFill>
                <a:latin typeface="Arial"/>
                <a:ea typeface="Arial"/>
                <a:cs typeface="Arial"/>
              </a:defRPr>
            </a:pPr>
          </a:p>
        </c:txPr>
        <c:crossAx val="48672768"/>
      </c:catAx>
      <c:valAx>
        <c:axId val="48672768"/>
        <c:scaling>
          <c:orientation val="minMax"/>
          <c:max val="30"/>
          <c:min val="0"/>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142027"/>
                </a:solidFill>
                <a:latin typeface="Arial"/>
                <a:ea typeface="Arial"/>
                <a:cs typeface="Arial"/>
              </a:defRPr>
            </a:pPr>
          </a:p>
        </c:txPr>
        <c:crossAx val="48650112"/>
        <c:crossBetween val="between"/>
        <c:majorUnit val="10"/>
      </c:valAx>
      <c:spPr>
        <a:solidFill xmlns:a="http://schemas.openxmlformats.org/drawingml/2006/main">
          <a:srgbClr val="F3F5F3"/>
        </a:solidFill>
      </c:spPr>
    </c:plotArea>
    <c:plotVisOnly val="1"/>
  </c:chart>
  <c:spPr>
    <a:solidFill xmlns:a="http://schemas.openxmlformats.org/drawingml/2006/main">
      <a:srgbClr val="F3F5F3"/>
    </a:solidFill>
  </c:spPr>
  <c:externalData r:id="rIdChartSnapshot1">
    <c:autoUpdate val="0"/>
  </c:externalData>
</c:chartSpace>
</file>

<file path=ppt/slides/charts/chart5.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Units</c:v>
          </c:tx>
          <c:dPt>
            <c:idx val="0"/>
            <c:invertIfNegative val="0"/>
            <c:spPr>
              <a:solidFill xmlns:a="http://schemas.openxmlformats.org/drawingml/2006/main">
                <a:srgbClr val="25889E"/>
              </a:solidFill>
            </c:spPr>
          </c:dPt>
          <c:dPt>
            <c:idx val="1"/>
            <c:invertIfNegative val="0"/>
            <c:spPr>
              <a:solidFill xmlns:a="http://schemas.openxmlformats.org/drawingml/2006/main">
                <a:srgbClr val="D76B16"/>
              </a:solidFill>
            </c:spPr>
          </c:dPt>
          <c:cat>
            <c:strRef>
              <c:f>'Chart Data'!$A$2:$A$3</c:f>
              <c:strCache>
                <c:ptCount val="2"/>
                <c:pt idx="0">
                  <c:v>Before</c:v>
                </c:pt>
                <c:pt idx="1">
                  <c:v>After</c:v>
                </c:pt>
              </c:strCache>
            </c:strRef>
          </c:cat>
          <c:val>
            <c:numRef>
              <c:f>'Chart Data'!$B$2:$B$3</c:f>
              <c:numCache>
                <c:formatCode>General</c:formatCode>
                <c:ptCount val="2"/>
                <c:pt idx="0">
                  <c:v>18</c:v>
                </c:pt>
                <c:pt idx="1">
                  <c:v>24</c:v>
                </c:pt>
              </c:numCache>
            </c:numRef>
          </c:val>
        </c:ser>
        <c:dLbls>
          <c:txPr>
            <a:bodyPr xmlns:a="http://schemas.openxmlformats.org/drawingml/2006/main" anchorCtr="1"/>
            <a:lstStyle xmlns:a="http://schemas.openxmlformats.org/drawingml/2006/main"/>
            <a:p xmlns:a="http://schemas.openxmlformats.org/drawingml/2006/main">
              <a:pPr>
                <a:defRPr sz="1500">
                  <a:solidFill>
                    <a:srgbClr val="142027"/>
                  </a:solidFill>
                  <a:latin typeface="Arial"/>
                  <a:ea typeface="Arial"/>
                  <a:cs typeface="Arial"/>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142027"/>
                </a:solidFill>
                <a:latin typeface="Arial"/>
                <a:ea typeface="Arial"/>
                <a:cs typeface="Arial"/>
              </a:defRPr>
            </a:pPr>
          </a:p>
        </c:txPr>
        <c:crossAx val="48672768"/>
      </c:catAx>
      <c:valAx>
        <c:axId val="48672768"/>
        <c:scaling>
          <c:orientation val="minMax"/>
          <c:max val="30"/>
          <c:min val="0"/>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142027"/>
                </a:solidFill>
                <a:latin typeface="Arial"/>
                <a:ea typeface="Arial"/>
                <a:cs typeface="Arial"/>
              </a:defRPr>
            </a:pPr>
          </a:p>
        </c:txPr>
        <c:crossAx val="48650112"/>
        <c:crossBetween val="between"/>
        <c:majorUnit val="10"/>
      </c:valAx>
      <c:spPr>
        <a:solidFill xmlns:a="http://schemas.openxmlformats.org/drawingml/2006/main">
          <a:srgbClr val="F3F5F3"/>
        </a:solidFill>
      </c:spPr>
    </c:plotArea>
    <c:plotVisOnly val="1"/>
  </c:chart>
  <c:spPr>
    <a:solidFill xmlns:a="http://schemas.openxmlformats.org/drawingml/2006/main">
      <a:srgbClr val="F3F5F3"/>
    </a:solidFill>
  </c:spPr>
  <c:externalData r:id="rIdChartSnapshot1">
    <c:autoUpdate val="0"/>
  </c:externalData>
</c:chartSpace>
</file>

<file path=ppt/slides/charts/chart6.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Units</c:v>
          </c:tx>
          <c:dPt>
            <c:idx val="0"/>
            <c:invertIfNegative val="0"/>
            <c:spPr>
              <a:solidFill xmlns:a="http://schemas.openxmlformats.org/drawingml/2006/main">
                <a:srgbClr val="25889E"/>
              </a:solidFill>
            </c:spPr>
          </c:dPt>
          <c:dPt>
            <c:idx val="1"/>
            <c:invertIfNegative val="0"/>
            <c:spPr>
              <a:solidFill xmlns:a="http://schemas.openxmlformats.org/drawingml/2006/main">
                <a:srgbClr val="D76B16"/>
              </a:solidFill>
            </c:spPr>
          </c:dPt>
          <c:cat>
            <c:strRef>
              <c:f>'Chart Data'!$A$2:$A$3</c:f>
              <c:strCache>
                <c:ptCount val="2"/>
                <c:pt idx="0">
                  <c:v>Before</c:v>
                </c:pt>
                <c:pt idx="1">
                  <c:v>After</c:v>
                </c:pt>
              </c:strCache>
            </c:strRef>
          </c:cat>
          <c:val>
            <c:numRef>
              <c:f>'Chart Data'!$B$2:$B$3</c:f>
              <c:numCache>
                <c:formatCode>General</c:formatCode>
                <c:ptCount val="2"/>
                <c:pt idx="0">
                  <c:v>24</c:v>
                </c:pt>
                <c:pt idx="1">
                  <c:v>30</c:v>
                </c:pt>
              </c:numCache>
            </c:numRef>
          </c:val>
        </c:ser>
        <c:dLbls>
          <c:txPr>
            <a:bodyPr xmlns:a="http://schemas.openxmlformats.org/drawingml/2006/main" anchorCtr="1"/>
            <a:lstStyle xmlns:a="http://schemas.openxmlformats.org/drawingml/2006/main"/>
            <a:p xmlns:a="http://schemas.openxmlformats.org/drawingml/2006/main">
              <a:pPr>
                <a:defRPr sz="1500">
                  <a:solidFill>
                    <a:srgbClr val="142027"/>
                  </a:solidFill>
                  <a:latin typeface="Arial"/>
                  <a:ea typeface="Arial"/>
                  <a:cs typeface="Arial"/>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142027"/>
                </a:solidFill>
                <a:latin typeface="Arial"/>
                <a:ea typeface="Arial"/>
                <a:cs typeface="Arial"/>
              </a:defRPr>
            </a:pPr>
          </a:p>
        </c:txPr>
        <c:crossAx val="48672768"/>
      </c:catAx>
      <c:valAx>
        <c:axId val="48672768"/>
        <c:scaling>
          <c:orientation val="minMax"/>
          <c:max val="30"/>
          <c:min val="0"/>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142027"/>
                </a:solidFill>
                <a:latin typeface="Arial"/>
                <a:ea typeface="Arial"/>
                <a:cs typeface="Arial"/>
              </a:defRPr>
            </a:pPr>
          </a:p>
        </c:txPr>
        <c:crossAx val="48650112"/>
        <c:crossBetween val="between"/>
        <c:majorUnit val="10"/>
      </c:valAx>
      <c:spPr>
        <a:solidFill xmlns:a="http://schemas.openxmlformats.org/drawingml/2006/main">
          <a:srgbClr val="F3F5F3"/>
        </a:solidFill>
      </c:spPr>
    </c:plotArea>
    <c:plotVisOnly val="1"/>
  </c:chart>
  <c:spPr>
    <a:solidFill xmlns:a="http://schemas.openxmlformats.org/drawingml/2006/main">
      <a:srgbClr val="F3F5F3"/>
    </a:solidFill>
  </c:spPr>
  <c:externalData r:id="rIdChartSnapshot1">
    <c:autoUpdate val="0"/>
  </c:externalData>
</c:chartSpace>
</file>

<file path=ppt/slides/charts/chart7.xml><?xml version="1.0" encoding="utf-8"?>
<c:chartSpace xmlns:c="http://schemas.openxmlformats.org/drawingml/2006/chart" xmlns:r="http://schemas.openxmlformats.org/officeDocument/2006/relationships">
  <c:lang val="en-US"/>
  <c:chart>
    <c:plotArea>
      <c:barChart>
        <c:barDir val="col"/>
        <c:varyColors val="0"/>
        <c:ser>
          <c:idx val="0"/>
          <c:order val="0"/>
          <c:tx>
            <c:v>Units</c:v>
          </c:tx>
          <c:spPr>
            <a:solidFill xmlns:a="http://schemas.openxmlformats.org/drawingml/2006/main">
              <a:srgbClr val="25889E"/>
            </a:solidFill>
            <a:ln xmlns:a="http://schemas.openxmlformats.org/drawingml/2006/main" w="28575">
              <a:solidFill>
                <a:srgbClr val="25889E"/>
              </a:solidFill>
            </a:ln>
          </c:spPr>
          <c:cat>
            <c:strRef>
              <c:f>'Chart Data'!$A$2:$A$4</c:f>
              <c:strCache>
                <c:ptCount val="3"/>
                <c:pt idx="0">
                  <c:v>A</c:v>
                </c:pt>
                <c:pt idx="1">
                  <c:v>B</c:v>
                </c:pt>
                <c:pt idx="2">
                  <c:v>C</c:v>
                </c:pt>
              </c:strCache>
            </c:strRef>
          </c:cat>
          <c:val>
            <c:numRef>
              <c:f>'Chart Data'!$B$2:$B$4</c:f>
              <c:numCache>
                <c:formatCode>General</c:formatCode>
                <c:ptCount val="3"/>
                <c:pt idx="0">
                  <c:v>10</c:v>
                </c:pt>
                <c:pt idx="1">
                  <c:v>20</c:v>
                </c:pt>
                <c:pt idx="2">
                  <c:v>30</c:v>
                </c:pt>
              </c:numCache>
            </c:numRef>
          </c:val>
        </c:ser>
        <c:dLbls>
          <c:txPr>
            <a:bodyPr xmlns:a="http://schemas.openxmlformats.org/drawingml/2006/main" anchorCtr="1"/>
            <a:lstStyle xmlns:a="http://schemas.openxmlformats.org/drawingml/2006/main"/>
            <a:p xmlns:a="http://schemas.openxmlformats.org/drawingml/2006/main">
              <a:pPr>
                <a:defRPr sz="1425">
                  <a:solidFill>
                    <a:srgbClr val="142027"/>
                  </a:solidFill>
                  <a:latin typeface="Arial"/>
                  <a:ea typeface="Arial"/>
                  <a:cs typeface="Arial"/>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142027"/>
                </a:solidFill>
                <a:latin typeface="Arial"/>
                <a:ea typeface="Arial"/>
                <a:cs typeface="Arial"/>
              </a:defRPr>
            </a:pPr>
          </a:p>
        </c:txPr>
        <c:crossAx val="48672768"/>
      </c:catAx>
      <c:valAx>
        <c:axId val="48672768"/>
        <c:scaling>
          <c:orientation val="minMax"/>
          <c:max val="40"/>
          <c:min val="0"/>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142027"/>
                </a:solidFill>
                <a:latin typeface="Arial"/>
                <a:ea typeface="Arial"/>
                <a:cs typeface="Arial"/>
              </a:defRPr>
            </a:pPr>
          </a:p>
        </c:txPr>
        <c:crossAx val="48650112"/>
        <c:crossBetween val="between"/>
        <c:majorUnit val="10"/>
      </c:valAx>
      <c:spPr>
        <a:solidFill xmlns:a="http://schemas.openxmlformats.org/drawingml/2006/main">
          <a:srgbClr val="F3F5F3"/>
        </a:solidFill>
      </c:spPr>
    </c:plotArea>
    <c:plotVisOnly val="1"/>
  </c:chart>
  <c:spPr>
    <a:solidFill xmlns:a="http://schemas.openxmlformats.org/drawingml/2006/main">
      <a:srgbClr val="F3F5F3"/>
    </a:solidFill>
  </c:spPr>
  <c:externalData r:id="rIdChartSnapshot1">
    <c:autoUpdate val="0"/>
  </c:externalData>
</c:chartSpace>
</file>

<file path=ppt/slides/charts/chart8.xml><?xml version="1.0" encoding="utf-8"?>
<c:chartSpace xmlns:c="http://schemas.openxmlformats.org/drawingml/2006/chart" xmlns:r="http://schemas.openxmlformats.org/officeDocument/2006/relationships">
  <c:lang val="en-US"/>
  <c:chart>
    <c:plotArea>
      <c:lineChart>
        <c:grouping val="standard"/>
        <c:varyColors val="0"/>
        <c:ser>
          <c:idx val="0"/>
          <c:order val="0"/>
          <c:tx>
            <c:v>Units</c:v>
          </c:tx>
          <c:spPr>
            <a:solidFill xmlns:a="http://schemas.openxmlformats.org/drawingml/2006/main">
              <a:srgbClr val="25889E"/>
            </a:solidFill>
            <a:ln xmlns:a="http://schemas.openxmlformats.org/drawingml/2006/main" w="28575">
              <a:solidFill>
                <a:srgbClr val="25889E"/>
              </a:solidFill>
            </a:ln>
          </c:spPr>
          <c:marker>
            <c:symbol val="none"/>
          </c:marker>
          <c:cat>
            <c:strRef>
              <c:f>'Chart Data'!$A$2:$A$4</c:f>
              <c:strCache>
                <c:ptCount val="3"/>
                <c:pt idx="0">
                  <c:v>T1</c:v>
                </c:pt>
                <c:pt idx="1">
                  <c:v>T2</c:v>
                </c:pt>
                <c:pt idx="2">
                  <c:v>T3</c:v>
                </c:pt>
              </c:strCache>
            </c:strRef>
          </c:cat>
          <c:val>
            <c:numRef>
              <c:f>'Chart Data'!$B$2:$B$4</c:f>
              <c:numCache>
                <c:formatCode>General</c:formatCode>
                <c:ptCount val="3"/>
                <c:pt idx="0">
                  <c:v>10</c:v>
                </c:pt>
                <c:pt idx="1">
                  <c:v>20</c:v>
                </c:pt>
                <c:pt idx="2">
                  <c:v>30</c:v>
                </c:pt>
              </c:numCache>
            </c:numRef>
          </c:val>
          <c:smooth val="0"/>
        </c:ser>
        <c:dLbls>
          <c:txPr>
            <a:bodyPr xmlns:a="http://schemas.openxmlformats.org/drawingml/2006/main" anchorCtr="1"/>
            <a:lstStyle xmlns:a="http://schemas.openxmlformats.org/drawingml/2006/main"/>
            <a:p xmlns:a="http://schemas.openxmlformats.org/drawingml/2006/main">
              <a:pPr>
                <a:defRPr sz="1425">
                  <a:solidFill>
                    <a:srgbClr val="142027"/>
                  </a:solidFill>
                  <a:latin typeface="Arial"/>
                  <a:ea typeface="Arial"/>
                  <a:cs typeface="Arial"/>
                </a:defRPr>
              </a:pPr>
            </a:p>
          </c:txPr>
          <c:showLegendKey val="0"/>
          <c:showVal val="1"/>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142027"/>
                </a:solidFill>
                <a:latin typeface="Arial"/>
                <a:ea typeface="Arial"/>
                <a:cs typeface="Arial"/>
              </a:defRPr>
            </a:pPr>
          </a:p>
        </c:txPr>
        <c:crossAx val="48672768"/>
      </c:catAx>
      <c:valAx>
        <c:axId val="48672768"/>
        <c:scaling>
          <c:orientation val="minMax"/>
          <c:max val="40"/>
          <c:min val="0"/>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142027"/>
                </a:solidFill>
                <a:latin typeface="Arial"/>
                <a:ea typeface="Arial"/>
                <a:cs typeface="Arial"/>
              </a:defRPr>
            </a:pPr>
          </a:p>
        </c:txPr>
        <c:crossAx val="48650112"/>
        <c:crossBetween val="between"/>
        <c:majorUnit val="10"/>
      </c:valAx>
      <c:spPr>
        <a:solidFill xmlns:a="http://schemas.openxmlformats.org/drawingml/2006/main">
          <a:srgbClr val="F3F5F3"/>
        </a:solidFill>
      </c:spPr>
    </c:plotArea>
    <c:plotVisOnly val="1"/>
  </c:chart>
  <c:spPr>
    <a:solidFill xmlns:a="http://schemas.openxmlformats.org/drawingml/2006/main">
      <a:srgbClr val="F3F5F3"/>
    </a:solidFill>
  </c:spPr>
  <c:externalData r:id="rIdChartSnapshot1">
    <c:autoUpdate val="0"/>
  </c:externalData>
</c:chartSpace>
</file>

<file path=ppt/slides/charts/chart9.xml><?xml version="1.0" encoding="utf-8"?>
<c:chartSpace xmlns:c="http://schemas.openxmlformats.org/drawingml/2006/chart" xmlns:r="http://schemas.openxmlformats.org/officeDocument/2006/relationships">
  <c:lang val="en-US"/>
  <c:chart>
    <c:plotArea>
      <c:doughnutChart>
        <c:ser>
          <c:idx val="0"/>
          <c:order val="0"/>
          <c:tx>
            <c:v>Units</c:v>
          </c:tx>
          <c:spPr>
            <a:solidFill xmlns:a="http://schemas.openxmlformats.org/drawingml/2006/main">
              <a:srgbClr val="25889E"/>
            </a:solidFill>
            <a:ln xmlns:a="http://schemas.openxmlformats.org/drawingml/2006/main" w="28575">
              <a:solidFill>
                <a:srgbClr val="25889E"/>
              </a:solidFill>
            </a:ln>
          </c:spPr>
          <c:dPt>
            <c:idx val="0"/>
            <c:spPr>
              <a:solidFill xmlns:a="http://schemas.openxmlformats.org/drawingml/2006/main">
                <a:srgbClr val="25889E"/>
              </a:solidFill>
            </c:spPr>
          </c:dPt>
          <c:dPt>
            <c:idx val="1"/>
            <c:spPr>
              <a:solidFill xmlns:a="http://schemas.openxmlformats.org/drawingml/2006/main">
                <a:srgbClr val="D76B16"/>
              </a:solidFill>
            </c:spPr>
          </c:dPt>
          <c:dPt>
            <c:idx val="2"/>
            <c:spPr>
              <a:solidFill xmlns:a="http://schemas.openxmlformats.org/drawingml/2006/main">
                <a:srgbClr val="56666F"/>
              </a:solidFill>
            </c:spPr>
          </c:dPt>
          <c:cat>
            <c:strRef>
              <c:f>'Chart Data'!$A$2:$A$4</c:f>
              <c:strCache>
                <c:ptCount val="3"/>
                <c:pt idx="0">
                  <c:v>A</c:v>
                </c:pt>
                <c:pt idx="1">
                  <c:v>B</c:v>
                </c:pt>
                <c:pt idx="2">
                  <c:v>C</c:v>
                </c:pt>
              </c:strCache>
            </c:strRef>
          </c:cat>
          <c:val>
            <c:numRef>
              <c:f>'Chart Data'!$B$2:$B$4</c:f>
              <c:numCache>
                <c:formatCode>General</c:formatCode>
                <c:ptCount val="3"/>
                <c:pt idx="0">
                  <c:v>10</c:v>
                </c:pt>
                <c:pt idx="1">
                  <c:v>20</c:v>
                </c:pt>
                <c:pt idx="2">
                  <c:v>30</c:v>
                </c:pt>
              </c:numCache>
            </c:numRef>
          </c:val>
        </c:ser>
        <c:dLbls>
          <c:txPr>
            <a:bodyPr xmlns:a="http://schemas.openxmlformats.org/drawingml/2006/main" anchorCtr="1"/>
            <a:lstStyle xmlns:a="http://schemas.openxmlformats.org/drawingml/2006/main"/>
            <a:p xmlns:a="http://schemas.openxmlformats.org/drawingml/2006/main">
              <a:pPr>
                <a:defRPr sz="1425">
                  <a:solidFill>
                    <a:srgbClr val="142027"/>
                  </a:solidFill>
                  <a:latin typeface="Arial"/>
                  <a:ea typeface="Arial"/>
                  <a:cs typeface="Arial"/>
                </a:defRPr>
              </a:pPr>
            </a:p>
          </c:txPr>
          <c:showLegendKey val="0"/>
          <c:showVal val="1"/>
          <c:showCatName val="0"/>
          <c:showSerName val="0"/>
          <c:showPercent val="0"/>
          <c:showBubbleSize val="0"/>
          <c:showLeaderLines val="0"/>
        </c:dLbls>
        <c:holeSize val="55"/>
      </c:doughnutChart>
      <c:spPr>
        <a:solidFill xmlns:a="http://schemas.openxmlformats.org/drawingml/2006/main">
          <a:srgbClr val="F3F5F3"/>
        </a:solidFill>
      </c:spPr>
    </c:plotArea>
    <c:plotVisOnly val="1"/>
  </c:chart>
  <c:spPr>
    <a:solidFill xmlns:a="http://schemas.openxmlformats.org/drawingml/2006/main">
      <a:srgbClr val="F3F5F3"/>
    </a:solidFill>
  </c:spPr>
  <c:externalData r:id="rIdChartSnapshot1">
    <c:autoUpdate val="0"/>
  </c:externalData>
</c:chartSpace>
</file>

<file path=ppt/slides/charts/chart10.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Units</c:v>
          </c:tx>
          <c:spPr>
            <a:solidFill xmlns:a="http://schemas.openxmlformats.org/drawingml/2006/main">
              <a:srgbClr val="62D8EF"/>
            </a:solidFill>
            <a:ln xmlns:a="http://schemas.openxmlformats.org/drawingml/2006/main" w="38100">
              <a:solidFill>
                <a:srgbClr val="62D8EF"/>
              </a:solidFill>
            </a:ln>
          </c:spPr>
          <c:dPt>
            <c:idx val="0"/>
            <c:invertIfNegative val="0"/>
            <c:spPr>
              <a:solidFill xmlns:a="http://schemas.openxmlformats.org/drawingml/2006/main">
                <a:srgbClr val="25889E"/>
              </a:solidFill>
            </c:spPr>
          </c:dPt>
          <c:dPt>
            <c:idx val="1"/>
            <c:invertIfNegative val="0"/>
            <c:spPr>
              <a:solidFill xmlns:a="http://schemas.openxmlformats.org/drawingml/2006/main">
                <a:srgbClr val="D76B16"/>
              </a:solidFill>
            </c:spPr>
          </c:dPt>
          <c:cat>
            <c:strRef>
              <c:f>'Chart Data'!$A$2:$A$3</c:f>
              <c:strCache>
                <c:ptCount val="2"/>
                <c:pt idx="0">
                  <c:v>A</c:v>
                </c:pt>
                <c:pt idx="1">
                  <c:v>B</c:v>
                </c:pt>
              </c:strCache>
            </c:strRef>
          </c:cat>
          <c:val>
            <c:numRef>
              <c:f>'Chart Data'!$B$2:$B$3</c:f>
              <c:numCache>
                <c:formatCode>General</c:formatCode>
                <c:ptCount val="2"/>
                <c:pt idx="0">
                  <c:v>98</c:v>
                </c:pt>
                <c:pt idx="1">
                  <c:v>100</c:v>
                </c:pt>
              </c:numCache>
            </c:numRef>
          </c:val>
        </c:ser>
        <c:dLbls>
          <c:txPr>
            <a:bodyPr xmlns:a="http://schemas.openxmlformats.org/drawingml/2006/main" anchorCtr="1"/>
            <a:lstStyle xmlns:a="http://schemas.openxmlformats.org/drawingml/2006/main"/>
            <a:p xmlns:a="http://schemas.openxmlformats.org/drawingml/2006/main">
              <a:pPr>
                <a:defRPr sz="1800">
                  <a:solidFill>
                    <a:srgbClr val="142027"/>
                  </a:solidFill>
                  <a:latin typeface="Arial"/>
                  <a:ea typeface="Arial"/>
                  <a:cs typeface="Arial"/>
                </a:defRPr>
              </a:pPr>
            </a:p>
          </c:txPr>
          <c:dLblPos val="outEnd"/>
          <c:showLegendKey val="0"/>
          <c:showVal val="1"/>
          <c:showCatName val="0"/>
          <c:showSerName val="0"/>
          <c:showPercent val="0"/>
          <c:showBubbleSize val="0"/>
          <c:showLeaderLines val="0"/>
        </c:dLbls>
        <c:gapWidth val="9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81919B"/>
            </a:solidFill>
          </a:ln>
        </c:spPr>
        <c:txPr>
          <a:bodyPr xmlns:a="http://schemas.openxmlformats.org/drawingml/2006/main" anchorCtr="1"/>
          <a:lstStyle xmlns:a="http://schemas.openxmlformats.org/drawingml/2006/main"/>
          <a:p xmlns:a="http://schemas.openxmlformats.org/drawingml/2006/main">
            <a:pPr>
              <a:defRPr sz="1800">
                <a:solidFill>
                  <a:srgbClr val="142027"/>
                </a:solidFill>
                <a:latin typeface="Arial"/>
                <a:ea typeface="Arial"/>
                <a:cs typeface="Arial"/>
              </a:defRPr>
            </a:pPr>
          </a:p>
        </c:txPr>
        <c:crossAx val="48672768"/>
      </c:catAx>
      <c:valAx>
        <c:axId val="48672768"/>
        <c:scaling>
          <c:orientation val="minMax"/>
          <c:max val="110"/>
          <c:min val="0"/>
        </c:scaling>
        <c:delete val="0"/>
        <c:axPos val="l"/>
        <c:majorGridlines>
          <c:spPr>
            <a:ln xmlns:a="http://schemas.openxmlformats.org/drawingml/2006/main" w="9525">
              <a:solidFill>
                <a:srgbClr val="CFD7DB"/>
              </a:solidFill>
            </a:ln>
          </c:spPr>
        </c:majorGridlines>
        <c:title>
          <c:tx>
            <c:rich>
              <a:bodyPr xmlns:a="http://schemas.openxmlformats.org/drawingml/2006/main"/>
              <a:lstStyle xmlns:a="http://schemas.openxmlformats.org/drawingml/2006/main"/>
              <a:p xmlns:a="http://schemas.openxmlformats.org/drawingml/2006/main">
                <a:r>
                  <a:rPr>
                    <a:latin typeface="Arial"/>
                    <a:ea typeface="Arial"/>
                    <a:cs typeface="Arial"/>
                  </a:rPr>
                  <a:t>Units</a:t>
                </a:r>
              </a:p>
            </c:rich>
          </c:tx>
          <c:overlay val="0"/>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title>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500">
                <a:solidFill>
                  <a:srgbClr val="142027"/>
                </a:solidFill>
                <a:latin typeface="Arial"/>
                <a:ea typeface="Arial"/>
                <a:cs typeface="Arial"/>
              </a:defRPr>
            </a:pPr>
          </a:p>
        </c:txPr>
        <c:crossAx val="48650112"/>
        <c:crossBetween val="between"/>
        <c:majorUnit val="25"/>
      </c:valAx>
      <c:spPr>
        <a:solidFill xmlns:a="http://schemas.openxmlformats.org/drawingml/2006/main">
          <a:srgbClr val="F3F5F3"/>
        </a:solidFill>
      </c:spPr>
    </c:plotArea>
    <c:plotVisOnly val="1"/>
  </c:chart>
  <c:spPr>
    <a:solidFill xmlns:a="http://schemas.openxmlformats.org/drawingml/2006/main">
      <a:srgbClr val="F3F5F3"/>
    </a:solidFill>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8613875-D7C5-457A-B5B4-5517800AE58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OPENING</a:t>
            </a:r>
          </a:p>
        </p:txBody>
      </p:sp>
      <p:sp>
        <p:nvSpPr>
          <p:cNvPr id="2" name="">
            <a:extLst xmlns:a="http://schemas.openxmlformats.org/drawingml/2006/main">
              <a:ext uri="{FF2B5EF4-FFF2-40B4-BE49-F238E27FC236}">
                <a16:creationId xmlns:a16="http://schemas.microsoft.com/office/drawing/2014/main" id="{1E676229-CED3-42EB-97BA-26DBCA74FF63}"/>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01</a:t>
            </a:r>
          </a:p>
        </p:txBody>
      </p:sp>
      <p:sp>
        <p:nvSpPr>
          <p:cNvPr id="3" name="">
            <a:extLst xmlns:a="http://schemas.openxmlformats.org/drawingml/2006/main">
              <a:ext uri="{FF2B5EF4-FFF2-40B4-BE49-F238E27FC236}">
                <a16:creationId xmlns:a16="http://schemas.microsoft.com/office/drawing/2014/main" id="{36C08E0C-6488-4327-A071-75FE5A3B67C1}"/>
              </a:ext>
            </a:extLst>
          </p:cNvPr>
          <p:cNvSpPr>
            <a:spLocks xmlns:a="http://schemas.openxmlformats.org/drawingml/2006/main" noGrp="1"/>
          </p:cNvSpPr>
          <p:nvPr/>
        </p:nvSpPr>
        <p:spPr>
          <a:xfrm xmlns:a="http://schemas.openxmlformats.org/drawingml/2006/main">
            <a:off x="609600" y="1352550"/>
            <a:ext cx="1076325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200" b="1">
                <a:solidFill>
                  <a:srgbClr val="F5F5F2"/>
                </a:solidFill>
                <a:latin typeface="Arial"/>
                <a:ea typeface="Arial"/>
                <a:cs typeface="Arial"/>
              </a:defRPr>
            </a:pPr>
            <a:r>
              <a:rPr sz="7200" b="1">
                <a:solidFill>
                  <a:srgbClr val="F5F5F2"/>
                </a:solidFill>
                <a:latin typeface="Arial"/>
                <a:ea typeface="Arial"/>
                <a:cs typeface="Arial"/>
              </a:rPr>
              <a:t>Animated</a:t>
            </a:r>
          </a:p>
          <a:p xmlns:a="http://schemas.openxmlformats.org/drawingml/2006/main">
            <a:pPr>
              <a:defRPr sz="7200" b="1">
                <a:solidFill>
                  <a:srgbClr val="F5F5F2"/>
                </a:solidFill>
                <a:latin typeface="Arial"/>
                <a:ea typeface="Arial"/>
                <a:cs typeface="Arial"/>
              </a:defRPr>
            </a:pPr>
            <a:r>
              <a:rPr sz="7200" b="1">
                <a:solidFill>
                  <a:srgbClr val="F5F5F2"/>
                </a:solidFill>
                <a:latin typeface="Arial"/>
                <a:ea typeface="Arial"/>
                <a:cs typeface="Arial"/>
              </a:rPr>
              <a:t>Infographics</a:t>
            </a:r>
          </a:p>
        </p:txBody>
      </p:sp>
      <p:sp>
        <p:nvSpPr>
          <p:cNvPr id="4" name="">
            <a:extLst xmlns:a="http://schemas.openxmlformats.org/drawingml/2006/main">
              <a:ext uri="{FF2B5EF4-FFF2-40B4-BE49-F238E27FC236}">
                <a16:creationId xmlns:a16="http://schemas.microsoft.com/office/drawing/2014/main" id="{75C13587-BF8C-40AC-ACBE-749E5E191E44}"/>
              </a:ext>
            </a:extLst>
          </p:cNvPr>
          <p:cNvSpPr>
            <a:spLocks xmlns:a="http://schemas.openxmlformats.org/drawingml/2006/main" noGrp="1"/>
          </p:cNvSpPr>
          <p:nvPr/>
        </p:nvSpPr>
        <p:spPr>
          <a:xfrm xmlns:a="http://schemas.openxmlformats.org/drawingml/2006/main">
            <a:off x="657225" y="385762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0">
                <a:solidFill>
                  <a:srgbClr val="62D8EF"/>
                </a:solidFill>
                <a:latin typeface="Arial"/>
                <a:ea typeface="Arial"/>
                <a:cs typeface="Arial"/>
              </a:defRPr>
            </a:pPr>
            <a:r>
              <a:rPr sz="3600" b="0">
                <a:solidFill>
                  <a:srgbClr val="62D8EF"/>
                </a:solidFill>
                <a:latin typeface="Arial"/>
                <a:ea typeface="Arial"/>
                <a:cs typeface="Arial"/>
              </a:rPr>
              <a:t>Designing understanding</a:t>
            </a:r>
          </a:p>
        </p:txBody>
      </p:sp>
      <p:sp>
        <p:nvSpPr>
          <p:cNvPr id="5" name="">
            <a:extLst xmlns:a="http://schemas.openxmlformats.org/drawingml/2006/main">
              <a:ext uri="{FF2B5EF4-FFF2-40B4-BE49-F238E27FC236}">
                <a16:creationId xmlns:a16="http://schemas.microsoft.com/office/drawing/2014/main" id="{96D1145A-393C-425E-B67B-D80AB36AA557}"/>
              </a:ext>
            </a:extLst>
          </p:cNvPr>
          <p:cNvSpPr>
            <a:spLocks xmlns:a="http://schemas.openxmlformats.org/drawingml/2006/main" noGrp="1"/>
          </p:cNvSpPr>
          <p:nvPr/>
        </p:nvSpPr>
        <p:spPr>
          <a:xfrm xmlns:a="http://schemas.openxmlformats.org/drawingml/2006/main">
            <a:off x="657225" y="5667375"/>
            <a:ext cx="10287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B6BFC6"/>
                </a:solidFill>
                <a:latin typeface="Arial"/>
                <a:ea typeface="Arial"/>
                <a:cs typeface="Arial"/>
              </a:defRPr>
            </a:pPr>
            <a:r>
              <a:rPr sz="1800" b="0">
                <a:solidFill>
                  <a:srgbClr val="B6BFC6"/>
                </a:solidFill>
                <a:latin typeface="Arial"/>
                <a:ea typeface="Arial"/>
                <a:cs typeface="Arial"/>
              </a:rPr>
              <a:t>Advanced Motion Design  /  Week 1 · September 9, 2026</a:t>
            </a:r>
          </a:p>
        </p:txBody>
      </p:sp>
    </p:spTree>
    <p:extLst>
      <p:ext uri="{BB962C8B-B14F-4D97-AF65-F5344CB8AC3E}">
        <p14:creationId xmlns:p14="http://schemas.microsoft.com/office/powerpoint/2010/main" val="441232141"/>
      </p:ext>
    </p:extLst>
  </p:cSld>
</p:sld>
</file>

<file path=ppt/slides/slide2.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C8A8656-8B81-4F2C-B19F-AF155496318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01 · MEANING</a:t>
            </a:r>
          </a:p>
        </p:txBody>
      </p:sp>
      <p:sp>
        <p:nvSpPr>
          <p:cNvPr id="2" name="">
            <a:extLst xmlns:a="http://schemas.openxmlformats.org/drawingml/2006/main">
              <a:ext uri="{FF2B5EF4-FFF2-40B4-BE49-F238E27FC236}">
                <a16:creationId xmlns:a16="http://schemas.microsoft.com/office/drawing/2014/main" id="{31368808-B315-4E03-AAFD-795528C07A94}"/>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02</a:t>
            </a:r>
          </a:p>
        </p:txBody>
      </p:sp>
      <p:sp>
        <p:nvSpPr>
          <p:cNvPr id="3" name="">
            <a:extLst xmlns:a="http://schemas.openxmlformats.org/drawingml/2006/main">
              <a:ext uri="{FF2B5EF4-FFF2-40B4-BE49-F238E27FC236}">
                <a16:creationId xmlns:a16="http://schemas.microsoft.com/office/drawing/2014/main" id="{0D1FB82B-5B39-4AE7-95B8-EDC0D0073A81}"/>
              </a:ext>
            </a:extLst>
          </p:cNvPr>
          <p:cNvSpPr>
            <a:spLocks xmlns:a="http://schemas.openxmlformats.org/drawingml/2006/main" noGrp="1"/>
          </p:cNvSpPr>
          <p:nvPr/>
        </p:nvSpPr>
        <p:spPr>
          <a:xfrm xmlns:a="http://schemas.openxmlformats.org/drawingml/2006/main">
            <a:off x="609600" y="1238250"/>
            <a:ext cx="10858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400" b="1">
                <a:solidFill>
                  <a:srgbClr val="F5F5F2"/>
                </a:solidFill>
                <a:latin typeface="Arial"/>
                <a:ea typeface="Arial"/>
                <a:cs typeface="Arial"/>
              </a:defRPr>
            </a:pPr>
            <a:r>
              <a:rPr sz="5400" b="1">
                <a:solidFill>
                  <a:srgbClr val="F5F5F2"/>
                </a:solidFill>
                <a:latin typeface="Arial"/>
                <a:ea typeface="Arial"/>
                <a:cs typeface="Arial"/>
              </a:rPr>
              <a:t>An animated infographic is a visual argument</a:t>
            </a:r>
          </a:p>
        </p:txBody>
      </p:sp>
      <p:sp>
        <p:nvSpPr>
          <p:cNvPr id="4" name="">
            <a:extLst xmlns:a="http://schemas.openxmlformats.org/drawingml/2006/main">
              <a:ext uri="{FF2B5EF4-FFF2-40B4-BE49-F238E27FC236}">
                <a16:creationId xmlns:a16="http://schemas.microsoft.com/office/drawing/2014/main" id="{5F1A6DAA-5896-48A5-9C8B-5E25140D98BD}"/>
              </a:ext>
            </a:extLst>
          </p:cNvPr>
          <p:cNvSpPr>
            <a:spLocks xmlns:a="http://schemas.openxmlformats.org/drawingml/2006/main" noGrp="1"/>
          </p:cNvSpPr>
          <p:nvPr/>
        </p:nvSpPr>
        <p:spPr>
          <a:xfrm xmlns:a="http://schemas.openxmlformats.org/drawingml/2006/main">
            <a:off x="638175" y="3695700"/>
            <a:ext cx="10668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62D8EF"/>
                </a:solidFill>
                <a:latin typeface="Arial"/>
                <a:ea typeface="Arial"/>
                <a:cs typeface="Arial"/>
              </a:defRPr>
            </a:pPr>
            <a:r>
              <a:rPr sz="3000" b="0">
                <a:solidFill>
                  <a:srgbClr val="62D8EF"/>
                </a:solidFill>
                <a:latin typeface="Arial"/>
                <a:ea typeface="Arial"/>
                <a:cs typeface="Arial"/>
              </a:rPr>
              <a:t>What should the viewer understand?</a:t>
            </a:r>
          </a:p>
        </p:txBody>
      </p:sp>
      <p:sp>
        <p:nvSpPr>
          <p:cNvPr id="5" name="">
            <a:extLst xmlns:a="http://schemas.openxmlformats.org/drawingml/2006/main">
              <a:ext uri="{FF2B5EF4-FFF2-40B4-BE49-F238E27FC236}">
                <a16:creationId xmlns:a16="http://schemas.microsoft.com/office/drawing/2014/main" id="{51F1DB52-222F-4151-BADE-D611DCA415C8}"/>
              </a:ext>
            </a:extLst>
          </p:cNvPr>
          <p:cNvSpPr>
            <a:spLocks xmlns:a="http://schemas.openxmlformats.org/drawingml/2006/main" noGrp="1"/>
          </p:cNvSpPr>
          <p:nvPr/>
        </p:nvSpPr>
        <p:spPr>
          <a:xfrm xmlns:a="http://schemas.openxmlformats.org/drawingml/2006/main">
            <a:off x="638175" y="5191125"/>
            <a:ext cx="10572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B6BFC6"/>
                </a:solidFill>
                <a:latin typeface="Arial"/>
                <a:ea typeface="Arial"/>
                <a:cs typeface="Arial"/>
              </a:defRPr>
            </a:pPr>
            <a:r>
              <a:rPr sz="1950" b="0">
                <a:solidFill>
                  <a:srgbClr val="B6BFC6"/>
                </a:solidFill>
                <a:latin typeface="Arial"/>
                <a:ea typeface="Arial"/>
                <a:cs typeface="Arial"/>
              </a:rPr>
              <a:t>What matters?   /   What relates?   /   What changes?   /   What does it mean?</a:t>
            </a:r>
          </a:p>
        </p:txBody>
      </p:sp>
    </p:spTree>
    <p:extLst>
      <p:ext uri="{BB962C8B-B14F-4D97-AF65-F5344CB8AC3E}">
        <p14:creationId xmlns:p14="http://schemas.microsoft.com/office/powerpoint/2010/main" val="1531180590"/>
      </p:ext>
    </p:extLst>
  </p:cSld>
</p:sld>
</file>

<file path=ppt/slides/slide3.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421FAFC7-A31F-4E4A-B459-1C92E88C013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01 · MEANING</a:t>
            </a:r>
          </a:p>
        </p:txBody>
      </p:sp>
      <p:sp>
        <p:nvSpPr>
          <p:cNvPr id="2" name="">
            <a:extLst xmlns:a="http://schemas.openxmlformats.org/drawingml/2006/main">
              <a:ext uri="{FF2B5EF4-FFF2-40B4-BE49-F238E27FC236}">
                <a16:creationId xmlns:a16="http://schemas.microsoft.com/office/drawing/2014/main" id="{E898695D-0107-40E8-8C2D-A1ABD6B65661}"/>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03</a:t>
            </a:r>
          </a:p>
        </p:txBody>
      </p:sp>
      <p:sp>
        <p:nvSpPr>
          <p:cNvPr id="3" name="">
            <a:extLst xmlns:a="http://schemas.openxmlformats.org/drawingml/2006/main">
              <a:ext uri="{FF2B5EF4-FFF2-40B4-BE49-F238E27FC236}">
                <a16:creationId xmlns:a16="http://schemas.microsoft.com/office/drawing/2014/main" id="{FCF35AF4-E1DB-434F-91DC-2A5B2CA421FA}"/>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The four-stage translation</a:t>
            </a:r>
          </a:p>
        </p:txBody>
      </p:sp>
      <p:sp>
        <p:nvSpPr>
          <p:cNvPr id="4" name="">
            <a:extLst xmlns:a="http://schemas.openxmlformats.org/drawingml/2006/main">
              <a:ext uri="{FF2B5EF4-FFF2-40B4-BE49-F238E27FC236}">
                <a16:creationId xmlns:a16="http://schemas.microsoft.com/office/drawing/2014/main" id="{8C4EC96A-4937-48D7-9C5D-6D08E8DA4782}"/>
              </a:ext>
            </a:extLst>
          </p:cNvPr>
          <p:cNvSpPr>
            <a:spLocks xmlns:a="http://schemas.openxmlformats.org/drawingml/2006/main" noGrp="1"/>
          </p:cNvSpPr>
          <p:nvPr/>
        </p:nvSpPr>
        <p:spPr>
          <a:xfrm xmlns:a="http://schemas.openxmlformats.org/drawingml/2006/main">
            <a:off x="609600" y="2076450"/>
            <a:ext cx="10858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62D8EF"/>
                </a:solidFill>
                <a:latin typeface="Arial"/>
                <a:ea typeface="Arial"/>
                <a:cs typeface="Arial"/>
              </a:defRPr>
            </a:pPr>
            <a:r>
              <a:rPr sz="3000" b="1">
                <a:solidFill>
                  <a:srgbClr val="62D8EF"/>
                </a:solidFill>
                <a:latin typeface="Arial"/>
                <a:ea typeface="Arial"/>
                <a:cs typeface="Arial"/>
              </a:rPr>
              <a:t>Data → Information → Meaning → Experience</a:t>
            </a:r>
          </a:p>
        </p:txBody>
      </p:sp>
      <p:sp>
        <p:nvSpPr>
          <p:cNvPr id="5" name="">
            <a:extLst xmlns:a="http://schemas.openxmlformats.org/drawingml/2006/main">
              <a:ext uri="{FF2B5EF4-FFF2-40B4-BE49-F238E27FC236}">
                <a16:creationId xmlns:a16="http://schemas.microsoft.com/office/drawing/2014/main" id="{BC746139-4DDE-4CA4-86E1-5185BA498CA6}"/>
              </a:ext>
            </a:extLst>
          </p:cNvPr>
          <p:cNvSpPr>
            <a:spLocks xmlns:a="http://schemas.openxmlformats.org/drawingml/2006/main" noGrp="1"/>
          </p:cNvSpPr>
          <p:nvPr/>
        </p:nvSpPr>
        <p:spPr>
          <a:xfrm xmlns:a="http://schemas.openxmlformats.org/drawingml/2006/main">
            <a:off x="609600" y="3333750"/>
            <a:ext cx="2571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FF9B45"/>
                </a:solidFill>
                <a:latin typeface="Arial"/>
                <a:ea typeface="Arial"/>
                <a:cs typeface="Arial"/>
              </a:defRPr>
            </a:pPr>
            <a:r>
              <a:rPr sz="1350" b="1">
                <a:solidFill>
                  <a:srgbClr val="FF9B45"/>
                </a:solidFill>
                <a:latin typeface="Arial"/>
                <a:ea typeface="Arial"/>
                <a:cs typeface="Arial"/>
              </a:rPr>
              <a:t>DATA</a:t>
            </a:r>
          </a:p>
        </p:txBody>
      </p:sp>
      <p:sp>
        <p:nvSpPr>
          <p:cNvPr id="6" name="">
            <a:extLst xmlns:a="http://schemas.openxmlformats.org/drawingml/2006/main">
              <a:ext uri="{FF2B5EF4-FFF2-40B4-BE49-F238E27FC236}">
                <a16:creationId xmlns:a16="http://schemas.microsoft.com/office/drawing/2014/main" id="{50367C67-AF42-4D1D-B265-972F2B47EB83}"/>
              </a:ext>
            </a:extLst>
          </p:cNvPr>
          <p:cNvSpPr>
            <a:spLocks xmlns:a="http://schemas.openxmlformats.org/drawingml/2006/main" noGrp="1"/>
          </p:cNvSpPr>
          <p:nvPr/>
        </p:nvSpPr>
        <p:spPr>
          <a:xfrm xmlns:a="http://schemas.openxmlformats.org/drawingml/2006/main">
            <a:off x="609600" y="3905250"/>
            <a:ext cx="25146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24 min / 36 min</a:t>
            </a:r>
          </a:p>
        </p:txBody>
      </p:sp>
      <p:sp>
        <p:nvSpPr>
          <p:cNvPr id="7" name="">
            <a:extLst xmlns:a="http://schemas.openxmlformats.org/drawingml/2006/main">
              <a:ext uri="{FF2B5EF4-FFF2-40B4-BE49-F238E27FC236}">
                <a16:creationId xmlns:a16="http://schemas.microsoft.com/office/drawing/2014/main" id="{3EF18595-BE1D-4F58-9284-966DA90894B2}"/>
              </a:ext>
            </a:extLst>
          </p:cNvPr>
          <p:cNvSpPr>
            <a:spLocks xmlns:a="http://schemas.openxmlformats.org/drawingml/2006/main" noGrp="1"/>
          </p:cNvSpPr>
          <p:nvPr/>
        </p:nvSpPr>
        <p:spPr>
          <a:xfrm xmlns:a="http://schemas.openxmlformats.org/drawingml/2006/main">
            <a:off x="3467100" y="3333750"/>
            <a:ext cx="2571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FF9B45"/>
                </a:solidFill>
                <a:latin typeface="Arial"/>
                <a:ea typeface="Arial"/>
                <a:cs typeface="Arial"/>
              </a:defRPr>
            </a:pPr>
            <a:r>
              <a:rPr sz="1350" b="1">
                <a:solidFill>
                  <a:srgbClr val="FF9B45"/>
                </a:solidFill>
                <a:latin typeface="Arial"/>
                <a:ea typeface="Arial"/>
                <a:cs typeface="Arial"/>
              </a:rPr>
              <a:t>INFORMATION</a:t>
            </a:r>
          </a:p>
        </p:txBody>
      </p:sp>
      <p:sp>
        <p:nvSpPr>
          <p:cNvPr id="8" name="">
            <a:extLst xmlns:a="http://schemas.openxmlformats.org/drawingml/2006/main">
              <a:ext uri="{FF2B5EF4-FFF2-40B4-BE49-F238E27FC236}">
                <a16:creationId xmlns:a16="http://schemas.microsoft.com/office/drawing/2014/main" id="{D329EC88-2EB4-4D1C-B07C-1DE98213FDD0}"/>
              </a:ext>
            </a:extLst>
          </p:cNvPr>
          <p:cNvSpPr>
            <a:spLocks xmlns:a="http://schemas.openxmlformats.org/drawingml/2006/main" noGrp="1"/>
          </p:cNvSpPr>
          <p:nvPr/>
        </p:nvSpPr>
        <p:spPr>
          <a:xfrm xmlns:a="http://schemas.openxmlformats.org/drawingml/2006/main">
            <a:off x="3467100" y="3905250"/>
            <a:ext cx="25146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Route B takes 12 min longer</a:t>
            </a:r>
          </a:p>
        </p:txBody>
      </p:sp>
      <p:sp>
        <p:nvSpPr>
          <p:cNvPr id="9" name="">
            <a:extLst xmlns:a="http://schemas.openxmlformats.org/drawingml/2006/main">
              <a:ext uri="{FF2B5EF4-FFF2-40B4-BE49-F238E27FC236}">
                <a16:creationId xmlns:a16="http://schemas.microsoft.com/office/drawing/2014/main" id="{B5C585F5-12CD-4B49-86FD-539D1FDEB7F1}"/>
              </a:ext>
            </a:extLst>
          </p:cNvPr>
          <p:cNvSpPr>
            <a:spLocks xmlns:a="http://schemas.openxmlformats.org/drawingml/2006/main" noGrp="1"/>
          </p:cNvSpPr>
          <p:nvPr/>
        </p:nvSpPr>
        <p:spPr>
          <a:xfrm xmlns:a="http://schemas.openxmlformats.org/drawingml/2006/main">
            <a:off x="6324600" y="3333750"/>
            <a:ext cx="2571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FF9B45"/>
                </a:solidFill>
                <a:latin typeface="Arial"/>
                <a:ea typeface="Arial"/>
                <a:cs typeface="Arial"/>
              </a:defRPr>
            </a:pPr>
            <a:r>
              <a:rPr sz="1350" b="1">
                <a:solidFill>
                  <a:srgbClr val="FF9B45"/>
                </a:solidFill>
                <a:latin typeface="Arial"/>
                <a:ea typeface="Arial"/>
                <a:cs typeface="Arial"/>
              </a:rPr>
              <a:t>MEANING</a:t>
            </a:r>
          </a:p>
        </p:txBody>
      </p:sp>
      <p:sp>
        <p:nvSpPr>
          <p:cNvPr id="10" name="">
            <a:extLst xmlns:a="http://schemas.openxmlformats.org/drawingml/2006/main">
              <a:ext uri="{FF2B5EF4-FFF2-40B4-BE49-F238E27FC236}">
                <a16:creationId xmlns:a16="http://schemas.microsoft.com/office/drawing/2014/main" id="{28BC9ADD-2E05-46F2-9F46-43B32759C3F5}"/>
              </a:ext>
            </a:extLst>
          </p:cNvPr>
          <p:cNvSpPr>
            <a:spLocks xmlns:a="http://schemas.openxmlformats.org/drawingml/2006/main" noGrp="1"/>
          </p:cNvSpPr>
          <p:nvPr/>
        </p:nvSpPr>
        <p:spPr>
          <a:xfrm xmlns:a="http://schemas.openxmlformats.org/drawingml/2006/main">
            <a:off x="6324600" y="3905250"/>
            <a:ext cx="25146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F5F5F2"/>
                </a:solidFill>
                <a:latin typeface="Arial"/>
                <a:ea typeface="Arial"/>
                <a:cs typeface="Arial"/>
              </a:defRPr>
            </a:pPr>
            <a:r>
              <a:rPr sz="2550" b="1">
                <a:solidFill>
                  <a:srgbClr val="F5F5F2"/>
                </a:solidFill>
                <a:latin typeface="Arial"/>
                <a:ea typeface="Arial"/>
                <a:cs typeface="Arial"/>
              </a:rPr>
              <a:t>That is 50% more travel time</a:t>
            </a:r>
          </a:p>
        </p:txBody>
      </p:sp>
      <p:sp>
        <p:nvSpPr>
          <p:cNvPr id="11" name="">
            <a:extLst xmlns:a="http://schemas.openxmlformats.org/drawingml/2006/main">
              <a:ext uri="{FF2B5EF4-FFF2-40B4-BE49-F238E27FC236}">
                <a16:creationId xmlns:a16="http://schemas.microsoft.com/office/drawing/2014/main" id="{89C0EDF3-673F-4FF4-BFBD-9F2F478D56C3}"/>
              </a:ext>
            </a:extLst>
          </p:cNvPr>
          <p:cNvSpPr>
            <a:spLocks xmlns:a="http://schemas.openxmlformats.org/drawingml/2006/main" noGrp="1"/>
          </p:cNvSpPr>
          <p:nvPr/>
        </p:nvSpPr>
        <p:spPr>
          <a:xfrm xmlns:a="http://schemas.openxmlformats.org/drawingml/2006/main">
            <a:off x="9182100" y="3333750"/>
            <a:ext cx="2571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FF9B45"/>
                </a:solidFill>
                <a:latin typeface="Arial"/>
                <a:ea typeface="Arial"/>
                <a:cs typeface="Arial"/>
              </a:defRPr>
            </a:pPr>
            <a:r>
              <a:rPr sz="1350" b="1">
                <a:solidFill>
                  <a:srgbClr val="FF9B45"/>
                </a:solidFill>
                <a:latin typeface="Arial"/>
                <a:ea typeface="Arial"/>
                <a:cs typeface="Arial"/>
              </a:rPr>
              <a:t>EXPERIENCE</a:t>
            </a:r>
          </a:p>
        </p:txBody>
      </p:sp>
      <p:sp>
        <p:nvSpPr>
          <p:cNvPr id="12" name="">
            <a:extLst xmlns:a="http://schemas.openxmlformats.org/drawingml/2006/main">
              <a:ext uri="{FF2B5EF4-FFF2-40B4-BE49-F238E27FC236}">
                <a16:creationId xmlns:a16="http://schemas.microsoft.com/office/drawing/2014/main" id="{A0970814-9F4C-4947-B2C0-1CE9F6FB5AAD}"/>
              </a:ext>
            </a:extLst>
          </p:cNvPr>
          <p:cNvSpPr>
            <a:spLocks xmlns:a="http://schemas.openxmlformats.org/drawingml/2006/main" noGrp="1"/>
          </p:cNvSpPr>
          <p:nvPr/>
        </p:nvSpPr>
        <p:spPr>
          <a:xfrm xmlns:a="http://schemas.openxmlformats.org/drawingml/2006/main">
            <a:off x="9182100" y="3905250"/>
            <a:ext cx="25146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The viewer feels the delay</a:t>
            </a:r>
          </a:p>
        </p:txBody>
      </p:sp>
      <p:sp>
        <p:nvSpPr>
          <p:cNvPr id="13" name="">
            <a:extLst xmlns:a="http://schemas.openxmlformats.org/drawingml/2006/main">
              <a:ext uri="{FF2B5EF4-FFF2-40B4-BE49-F238E27FC236}">
                <a16:creationId xmlns:a16="http://schemas.microsoft.com/office/drawing/2014/main" id="{011E153F-E177-4411-907D-609FBC35F2C9}"/>
              </a:ext>
            </a:extLst>
          </p:cNvPr>
          <p:cNvSpPr>
            <a:spLocks xmlns:a="http://schemas.openxmlformats.org/drawingml/2006/main" noGrp="1"/>
          </p:cNvSpPr>
          <p:nvPr/>
        </p:nvSpPr>
        <p:spPr>
          <a:xfrm xmlns:a="http://schemas.openxmlformats.org/drawingml/2006/main">
            <a:off x="609600" y="5895975"/>
            <a:ext cx="1038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B6BFC6"/>
                </a:solidFill>
                <a:latin typeface="Arial"/>
                <a:ea typeface="Arial"/>
                <a:cs typeface="Arial"/>
              </a:defRPr>
            </a:pPr>
            <a:r>
              <a:rPr sz="1500" b="0">
                <a:solidFill>
                  <a:srgbClr val="B6BFC6"/>
                </a:solidFill>
                <a:latin typeface="Arial"/>
                <a:ea typeface="Arial"/>
                <a:cs typeface="Arial"/>
              </a:rPr>
              <a:t>Illustrative values · same distance · no real route data</a:t>
            </a:r>
          </a:p>
        </p:txBody>
      </p:sp>
    </p:spTree>
    <p:extLst>
      <p:ext uri="{BB962C8B-B14F-4D97-AF65-F5344CB8AC3E}">
        <p14:creationId xmlns:p14="http://schemas.microsoft.com/office/powerpoint/2010/main" val="615681995"/>
      </p:ext>
    </p:extLst>
  </p:cSld>
</p:sld>
</file>

<file path=ppt/slides/slide4.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C12C228-8BCD-4324-B66B-C6AFA21CC90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01 · MEANING</a:t>
            </a:r>
          </a:p>
        </p:txBody>
      </p:sp>
      <p:sp>
        <p:nvSpPr>
          <p:cNvPr id="2" name="">
            <a:extLst xmlns:a="http://schemas.openxmlformats.org/drawingml/2006/main">
              <a:ext uri="{FF2B5EF4-FFF2-40B4-BE49-F238E27FC236}">
                <a16:creationId xmlns:a16="http://schemas.microsoft.com/office/drawing/2014/main" id="{13F6EB58-96CF-4060-99FD-BF464EE15B33}"/>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04</a:t>
            </a:r>
          </a:p>
        </p:txBody>
      </p:sp>
      <p:sp>
        <p:nvSpPr>
          <p:cNvPr id="3" name="">
            <a:extLst xmlns:a="http://schemas.openxmlformats.org/drawingml/2006/main">
              <a:ext uri="{FF2B5EF4-FFF2-40B4-BE49-F238E27FC236}">
                <a16:creationId xmlns:a16="http://schemas.microsoft.com/office/drawing/2014/main" id="{790E1C52-5391-46C1-A360-D9C1A5FA1695}"/>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Relationships are the verbs</a:t>
            </a:r>
          </a:p>
        </p:txBody>
      </p:sp>
      <p:sp>
        <p:nvSpPr>
          <p:cNvPr id="4" name="">
            <a:extLst xmlns:a="http://schemas.openxmlformats.org/drawingml/2006/main">
              <a:ext uri="{FF2B5EF4-FFF2-40B4-BE49-F238E27FC236}">
                <a16:creationId xmlns:a16="http://schemas.microsoft.com/office/drawing/2014/main" id="{0207B4FB-AAF5-4127-8793-B6D09508948A}"/>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The topic names things. The relationship tells them what to do.</a:t>
            </a:r>
          </a:p>
        </p:txBody>
      </p:sp>
      <p:sp>
        <p:nvSpPr>
          <p:cNvPr id="5" name="">
            <a:extLst xmlns:a="http://schemas.openxmlformats.org/drawingml/2006/main">
              <a:ext uri="{FF2B5EF4-FFF2-40B4-BE49-F238E27FC236}">
                <a16:creationId xmlns:a16="http://schemas.microsoft.com/office/drawing/2014/main" id="{3AAA95ED-8232-498E-8C12-FB8B40F83621}"/>
              </a:ext>
            </a:extLst>
          </p:cNvPr>
          <p:cNvSpPr>
            <a:spLocks xmlns:a="http://schemas.openxmlformats.org/drawingml/2006/main" noGrp="1"/>
          </p:cNvSpPr>
          <p:nvPr/>
        </p:nvSpPr>
        <p:spPr>
          <a:xfrm xmlns:a="http://schemas.openxmlformats.org/drawingml/2006/main">
            <a:off x="666750" y="33813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Compare · accumulate · transform</a:t>
            </a:r>
          </a:p>
        </p:txBody>
      </p:sp>
      <p:sp>
        <p:nvSpPr>
          <p:cNvPr id="6" name="">
            <a:extLst xmlns:a="http://schemas.openxmlformats.org/drawingml/2006/main">
              <a:ext uri="{FF2B5EF4-FFF2-40B4-BE49-F238E27FC236}">
                <a16:creationId xmlns:a16="http://schemas.microsoft.com/office/drawing/2014/main" id="{5A866637-BC33-4BF1-960C-9721C160EE1A}"/>
              </a:ext>
            </a:extLst>
          </p:cNvPr>
          <p:cNvSpPr>
            <a:spLocks xmlns:a="http://schemas.openxmlformats.org/drawingml/2006/main" noGrp="1"/>
          </p:cNvSpPr>
          <p:nvPr/>
        </p:nvSpPr>
        <p:spPr>
          <a:xfrm xmlns:a="http://schemas.openxmlformats.org/drawingml/2006/main">
            <a:off x="666750" y="41814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Flow · sequence · contain</a:t>
            </a:r>
          </a:p>
        </p:txBody>
      </p:sp>
      <p:sp>
        <p:nvSpPr>
          <p:cNvPr id="7" name="">
            <a:extLst xmlns:a="http://schemas.openxmlformats.org/drawingml/2006/main">
              <a:ext uri="{FF2B5EF4-FFF2-40B4-BE49-F238E27FC236}">
                <a16:creationId xmlns:a16="http://schemas.microsoft.com/office/drawing/2014/main" id="{3FA8DD63-D0A1-492B-94E3-3874F733B818}"/>
              </a:ext>
            </a:extLst>
          </p:cNvPr>
          <p:cNvSpPr>
            <a:spLocks xmlns:a="http://schemas.openxmlformats.org/drawingml/2006/main" noGrp="1"/>
          </p:cNvSpPr>
          <p:nvPr/>
        </p:nvSpPr>
        <p:spPr>
          <a:xfrm xmlns:a="http://schemas.openxmlformats.org/drawingml/2006/main">
            <a:off x="666750" y="49815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Correlate · cause · feed back</a:t>
            </a:r>
          </a:p>
        </p:txBody>
      </p:sp>
    </p:spTree>
    <p:extLst>
      <p:ext uri="{BB962C8B-B14F-4D97-AF65-F5344CB8AC3E}">
        <p14:creationId xmlns:p14="http://schemas.microsoft.com/office/powerpoint/2010/main" val="225133285"/>
      </p:ext>
    </p:extLst>
  </p:cSld>
</p:sld>
</file>

<file path=ppt/slides/slide5.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94692FAE-37D6-4C1B-81CC-6C52719138F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01 · MEANING</a:t>
            </a:r>
          </a:p>
        </p:txBody>
      </p:sp>
      <p:sp>
        <p:nvSpPr>
          <p:cNvPr id="2" name="">
            <a:extLst xmlns:a="http://schemas.openxmlformats.org/drawingml/2006/main">
              <a:ext uri="{FF2B5EF4-FFF2-40B4-BE49-F238E27FC236}">
                <a16:creationId xmlns:a16="http://schemas.microsoft.com/office/drawing/2014/main" id="{4DCCC3ED-C5FB-40FA-9833-974A20B92A3F}"/>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05</a:t>
            </a:r>
          </a:p>
        </p:txBody>
      </p:sp>
      <p:sp>
        <p:nvSpPr>
          <p:cNvPr id="3" name="">
            <a:extLst xmlns:a="http://schemas.openxmlformats.org/drawingml/2006/main">
              <a:ext uri="{FF2B5EF4-FFF2-40B4-BE49-F238E27FC236}">
                <a16:creationId xmlns:a16="http://schemas.microsoft.com/office/drawing/2014/main" id="{04C2E1A2-C8F8-4F20-B149-492E51AFABCB}"/>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Motion directs discovery</a:t>
            </a:r>
          </a:p>
        </p:txBody>
      </p:sp>
      <p:sp>
        <p:nvSpPr>
          <p:cNvPr id="4" name="">
            <a:extLst xmlns:a="http://schemas.openxmlformats.org/drawingml/2006/main">
              <a:ext uri="{FF2B5EF4-FFF2-40B4-BE49-F238E27FC236}">
                <a16:creationId xmlns:a16="http://schemas.microsoft.com/office/drawing/2014/main" id="{D0A756F5-19C7-49AF-A549-B0D9A51EF543}"/>
              </a:ext>
            </a:extLst>
          </p:cNvPr>
          <p:cNvSpPr>
            <a:spLocks xmlns:a="http://schemas.openxmlformats.org/drawingml/2006/main" noGrp="1"/>
          </p:cNvSpPr>
          <p:nvPr/>
        </p:nvSpPr>
        <p:spPr>
          <a:xfrm xmlns:a="http://schemas.openxmlformats.org/drawingml/2006/main">
            <a:off x="609600" y="2076450"/>
            <a:ext cx="10668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62D8EF"/>
                </a:solidFill>
                <a:latin typeface="Arial"/>
                <a:ea typeface="Arial"/>
                <a:cs typeface="Arial"/>
              </a:defRPr>
            </a:pPr>
            <a:r>
              <a:rPr sz="2625" b="0">
                <a:solidFill>
                  <a:srgbClr val="62D8EF"/>
                </a:solidFill>
                <a:latin typeface="Arial"/>
                <a:ea typeface="Arial"/>
                <a:cs typeface="Arial"/>
              </a:rPr>
              <a:t>Space establishes relationships. Time controls the reading order.</a:t>
            </a:r>
          </a:p>
        </p:txBody>
      </p:sp>
      <p:sp>
        <p:nvSpPr>
          <p:cNvPr id="5" name="">
            <a:extLst xmlns:a="http://schemas.openxmlformats.org/drawingml/2006/main">
              <a:ext uri="{FF2B5EF4-FFF2-40B4-BE49-F238E27FC236}">
                <a16:creationId xmlns:a16="http://schemas.microsoft.com/office/drawing/2014/main" id="{277F2A65-B448-4113-8991-9E16C82B402F}"/>
              </a:ext>
            </a:extLst>
          </p:cNvPr>
          <p:cNvSpPr>
            <a:spLocks xmlns:a="http://schemas.openxmlformats.org/drawingml/2006/main" noGrp="1"/>
          </p:cNvSpPr>
          <p:nvPr/>
        </p:nvSpPr>
        <p:spPr>
          <a:xfrm xmlns:a="http://schemas.openxmlformats.org/drawingml/2006/main">
            <a:off x="666750" y="331470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F5F5F2"/>
                </a:solidFill>
                <a:latin typeface="Arial"/>
                <a:ea typeface="Arial"/>
                <a:cs typeface="Arial"/>
              </a:defRPr>
            </a:pPr>
            <a:r>
              <a:rPr sz="2475" b="0">
                <a:solidFill>
                  <a:srgbClr val="F5F5F2"/>
                </a:solidFill>
                <a:latin typeface="Arial"/>
                <a:ea typeface="Arial"/>
                <a:cs typeface="Arial"/>
              </a:rPr>
              <a:t>1  Establish the baseline</a:t>
            </a:r>
          </a:p>
        </p:txBody>
      </p:sp>
      <p:sp>
        <p:nvSpPr>
          <p:cNvPr id="6" name="">
            <a:extLst xmlns:a="http://schemas.openxmlformats.org/drawingml/2006/main">
              <a:ext uri="{FF2B5EF4-FFF2-40B4-BE49-F238E27FC236}">
                <a16:creationId xmlns:a16="http://schemas.microsoft.com/office/drawing/2014/main" id="{7099C66F-AA19-4238-86D4-1CAFC54DA045}"/>
              </a:ext>
            </a:extLst>
          </p:cNvPr>
          <p:cNvSpPr>
            <a:spLocks xmlns:a="http://schemas.openxmlformats.org/drawingml/2006/main" noGrp="1"/>
          </p:cNvSpPr>
          <p:nvPr/>
        </p:nvSpPr>
        <p:spPr>
          <a:xfrm xmlns:a="http://schemas.openxmlformats.org/drawingml/2006/main">
            <a:off x="666750" y="392430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F5F5F2"/>
                </a:solidFill>
                <a:latin typeface="Arial"/>
                <a:ea typeface="Arial"/>
                <a:cs typeface="Arial"/>
              </a:defRPr>
            </a:pPr>
            <a:r>
              <a:rPr sz="2475" b="0">
                <a:solidFill>
                  <a:srgbClr val="F5F5F2"/>
                </a:solidFill>
                <a:latin typeface="Arial"/>
                <a:ea typeface="Arial"/>
                <a:cs typeface="Arial"/>
              </a:rPr>
              <a:t>2  Introduce the comparison</a:t>
            </a:r>
          </a:p>
        </p:txBody>
      </p:sp>
      <p:sp>
        <p:nvSpPr>
          <p:cNvPr id="7" name="">
            <a:extLst xmlns:a="http://schemas.openxmlformats.org/drawingml/2006/main">
              <a:ext uri="{FF2B5EF4-FFF2-40B4-BE49-F238E27FC236}">
                <a16:creationId xmlns:a16="http://schemas.microsoft.com/office/drawing/2014/main" id="{D6F660DA-40E6-4C19-8DEF-54CA8BEB00F5}"/>
              </a:ext>
            </a:extLst>
          </p:cNvPr>
          <p:cNvSpPr>
            <a:spLocks xmlns:a="http://schemas.openxmlformats.org/drawingml/2006/main" noGrp="1"/>
          </p:cNvSpPr>
          <p:nvPr/>
        </p:nvSpPr>
        <p:spPr>
          <a:xfrm xmlns:a="http://schemas.openxmlformats.org/drawingml/2006/main">
            <a:off x="666750" y="453390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F5F5F2"/>
                </a:solidFill>
                <a:latin typeface="Arial"/>
                <a:ea typeface="Arial"/>
                <a:cs typeface="Arial"/>
              </a:defRPr>
            </a:pPr>
            <a:r>
              <a:rPr sz="2475" b="0">
                <a:solidFill>
                  <a:srgbClr val="F5F5F2"/>
                </a:solidFill>
                <a:latin typeface="Arial"/>
                <a:ea typeface="Arial"/>
                <a:cs typeface="Arial"/>
              </a:rPr>
              <a:t>3  Isolate the difference</a:t>
            </a:r>
          </a:p>
        </p:txBody>
      </p:sp>
      <p:sp>
        <p:nvSpPr>
          <p:cNvPr id="8" name="">
            <a:extLst xmlns:a="http://schemas.openxmlformats.org/drawingml/2006/main">
              <a:ext uri="{FF2B5EF4-FFF2-40B4-BE49-F238E27FC236}">
                <a16:creationId xmlns:a16="http://schemas.microsoft.com/office/drawing/2014/main" id="{C628C6D5-01A0-4D50-B70C-2BE1665CB921}"/>
              </a:ext>
            </a:extLst>
          </p:cNvPr>
          <p:cNvSpPr>
            <a:spLocks xmlns:a="http://schemas.openxmlformats.org/drawingml/2006/main" noGrp="1"/>
          </p:cNvSpPr>
          <p:nvPr/>
        </p:nvSpPr>
        <p:spPr>
          <a:xfrm xmlns:a="http://schemas.openxmlformats.org/drawingml/2006/main">
            <a:off x="666750" y="514350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F5F5F2"/>
                </a:solidFill>
                <a:latin typeface="Arial"/>
                <a:ea typeface="Arial"/>
                <a:cs typeface="Arial"/>
              </a:defRPr>
            </a:pPr>
            <a:r>
              <a:rPr sz="2475" b="1">
                <a:solidFill>
                  <a:srgbClr val="F5F5F2"/>
                </a:solidFill>
                <a:latin typeface="Arial"/>
                <a:ea typeface="Arial"/>
                <a:cs typeface="Arial"/>
              </a:rPr>
              <a:t>4  Hold the takeaway</a:t>
            </a:r>
          </a:p>
        </p:txBody>
      </p:sp>
    </p:spTree>
    <p:extLst>
      <p:ext uri="{BB962C8B-B14F-4D97-AF65-F5344CB8AC3E}">
        <p14:creationId xmlns:p14="http://schemas.microsoft.com/office/powerpoint/2010/main" val="476567403"/>
      </p:ext>
    </p:extLst>
  </p:cSld>
</p:sld>
</file>

<file path=ppt/slides/slide6.xml><?xml version="1.0" encoding="utf-8"?>
<p:sld xmlns:p="http://schemas.openxmlformats.org/presentationml/2006/main">
  <p:cSld>
    <p:bg>
      <p:bgPr>
        <a:solidFill xmlns:a="http://schemas.openxmlformats.org/drawingml/2006/main">
          <a:srgbClr val="F3F5F3"/>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B2A818EE-CF9C-4324-84E8-815D588475E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9B4500"/>
                </a:solidFill>
                <a:latin typeface="Arial"/>
                <a:ea typeface="Arial"/>
                <a:cs typeface="Arial"/>
              </a:defRPr>
            </a:pPr>
            <a:r>
              <a:rPr sz="1275" b="1">
                <a:solidFill>
                  <a:srgbClr val="9B4500"/>
                </a:solidFill>
                <a:latin typeface="Arial"/>
                <a:ea typeface="Arial"/>
                <a:cs typeface="Arial"/>
              </a:rPr>
              <a:t>01 · MEANING</a:t>
            </a:r>
          </a:p>
        </p:txBody>
      </p:sp>
      <p:sp>
        <p:nvSpPr>
          <p:cNvPr id="2" name="">
            <a:extLst xmlns:a="http://schemas.openxmlformats.org/drawingml/2006/main">
              <a:ext uri="{FF2B5EF4-FFF2-40B4-BE49-F238E27FC236}">
                <a16:creationId xmlns:a16="http://schemas.microsoft.com/office/drawing/2014/main" id="{F373CCAB-4612-436A-86FC-FDC5F73C0268}"/>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6545F"/>
                </a:solidFill>
                <a:latin typeface="Arial"/>
                <a:ea typeface="Arial"/>
                <a:cs typeface="Arial"/>
              </a:defRPr>
            </a:pPr>
            <a:r>
              <a:rPr sz="1275" b="0">
                <a:solidFill>
                  <a:srgbClr val="46545F"/>
                </a:solidFill>
                <a:latin typeface="Arial"/>
                <a:ea typeface="Arial"/>
                <a:cs typeface="Arial"/>
              </a:rPr>
              <a:t>06</a:t>
            </a:r>
          </a:p>
        </p:txBody>
      </p:sp>
      <p:sp>
        <p:nvSpPr>
          <p:cNvPr id="3" name="">
            <a:extLst xmlns:a="http://schemas.openxmlformats.org/drawingml/2006/main">
              <a:ext uri="{FF2B5EF4-FFF2-40B4-BE49-F238E27FC236}">
                <a16:creationId xmlns:a16="http://schemas.microsoft.com/office/drawing/2014/main" id="{D5317D8C-CFC0-45E8-9E00-EEA5951E5425}"/>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142027"/>
                </a:solidFill>
                <a:latin typeface="Arial"/>
                <a:ea typeface="Arial"/>
                <a:cs typeface="Arial"/>
              </a:defRPr>
            </a:pPr>
            <a:r>
              <a:rPr sz="3675" b="1">
                <a:solidFill>
                  <a:srgbClr val="142027"/>
                </a:solidFill>
                <a:latin typeface="Arial"/>
                <a:ea typeface="Arial"/>
                <a:cs typeface="Arial"/>
              </a:rPr>
              <a:t>The comparison needs context</a:t>
            </a:r>
          </a:p>
        </p:txBody>
      </p:sp>
      <p:sp>
        <p:nvSpPr>
          <p:cNvPr id="4" name="">
            <a:extLst xmlns:a="http://schemas.openxmlformats.org/drawingml/2006/main">
              <a:ext uri="{FF2B5EF4-FFF2-40B4-BE49-F238E27FC236}">
                <a16:creationId xmlns:a16="http://schemas.microsoft.com/office/drawing/2014/main" id="{7DA597D1-671F-4C4F-A391-2D7983D0FDD1}"/>
              </a:ext>
            </a:extLst>
          </p:cNvPr>
          <p:cNvSpPr>
            <a:spLocks xmlns:a="http://schemas.openxmlformats.org/drawingml/2006/main" noGrp="1"/>
          </p:cNvSpPr>
          <p:nvPr/>
        </p:nvSpPr>
        <p:spPr>
          <a:xfrm xmlns:a="http://schemas.openxmlformats.org/drawingml/2006/main">
            <a:off x="609600" y="2095500"/>
            <a:ext cx="423862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142027"/>
                </a:solidFill>
                <a:latin typeface="Arial"/>
                <a:ea typeface="Arial"/>
                <a:cs typeface="Arial"/>
              </a:defRPr>
            </a:pPr>
            <a:r>
              <a:rPr sz="2475" b="1">
                <a:solidFill>
                  <a:srgbClr val="142027"/>
                </a:solidFill>
                <a:latin typeface="Arial"/>
                <a:ea typeface="Arial"/>
                <a:cs typeface="Arial"/>
              </a:rPr>
              <a:t>Route B takes 12 minutes longer</a:t>
            </a:r>
          </a:p>
        </p:txBody>
      </p:sp>
      <p:sp>
        <p:nvSpPr>
          <p:cNvPr id="5" name="">
            <a:extLst xmlns:a="http://schemas.openxmlformats.org/drawingml/2006/main">
              <a:ext uri="{FF2B5EF4-FFF2-40B4-BE49-F238E27FC236}">
                <a16:creationId xmlns:a16="http://schemas.microsoft.com/office/drawing/2014/main" id="{0FE101BE-D4C9-4E5D-9B9A-B838D61FB9E4}"/>
              </a:ext>
            </a:extLst>
          </p:cNvPr>
          <p:cNvSpPr>
            <a:spLocks xmlns:a="http://schemas.openxmlformats.org/drawingml/2006/main" noGrp="1"/>
          </p:cNvSpPr>
          <p:nvPr/>
        </p:nvSpPr>
        <p:spPr>
          <a:xfrm xmlns:a="http://schemas.openxmlformats.org/drawingml/2006/main">
            <a:off x="609600" y="3429000"/>
            <a:ext cx="4238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6545F"/>
                </a:solidFill>
                <a:latin typeface="Arial"/>
                <a:ea typeface="Arial"/>
                <a:cs typeface="Arial"/>
              </a:defRPr>
            </a:pPr>
            <a:r>
              <a:rPr sz="1875" b="0">
                <a:solidFill>
                  <a:srgbClr val="46545F"/>
                </a:solidFill>
                <a:latin typeface="Arial"/>
                <a:ea typeface="Arial"/>
                <a:cs typeface="Arial"/>
              </a:rPr>
              <a:t>Route A: 24 min</a:t>
            </a:r>
          </a:p>
        </p:txBody>
      </p:sp>
      <p:sp>
        <p:nvSpPr>
          <p:cNvPr id="6" name="">
            <a:extLst xmlns:a="http://schemas.openxmlformats.org/drawingml/2006/main">
              <a:ext uri="{FF2B5EF4-FFF2-40B4-BE49-F238E27FC236}">
                <a16:creationId xmlns:a16="http://schemas.microsoft.com/office/drawing/2014/main" id="{6AE1773D-5623-48C4-9ADD-9A4B382629E0}"/>
              </a:ext>
            </a:extLst>
          </p:cNvPr>
          <p:cNvSpPr>
            <a:spLocks xmlns:a="http://schemas.openxmlformats.org/drawingml/2006/main" noGrp="1"/>
          </p:cNvSpPr>
          <p:nvPr/>
        </p:nvSpPr>
        <p:spPr>
          <a:xfrm xmlns:a="http://schemas.openxmlformats.org/drawingml/2006/main">
            <a:off x="609600" y="4019550"/>
            <a:ext cx="4238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6545F"/>
                </a:solidFill>
                <a:latin typeface="Arial"/>
                <a:ea typeface="Arial"/>
                <a:cs typeface="Arial"/>
              </a:defRPr>
            </a:pPr>
            <a:r>
              <a:rPr sz="1875" b="0">
                <a:solidFill>
                  <a:srgbClr val="46545F"/>
                </a:solidFill>
                <a:latin typeface="Arial"/>
                <a:ea typeface="Arial"/>
                <a:cs typeface="Arial"/>
              </a:rPr>
              <a:t>Route B: 36 min</a:t>
            </a:r>
          </a:p>
        </p:txBody>
      </p:sp>
      <p:sp>
        <p:nvSpPr>
          <p:cNvPr id="7" name="">
            <a:extLst xmlns:a="http://schemas.openxmlformats.org/drawingml/2006/main">
              <a:ext uri="{FF2B5EF4-FFF2-40B4-BE49-F238E27FC236}">
                <a16:creationId xmlns:a16="http://schemas.microsoft.com/office/drawing/2014/main" id="{6ADBD5C6-D0A6-4C32-BB18-ED579D0F71C6}"/>
              </a:ext>
            </a:extLst>
          </p:cNvPr>
          <p:cNvSpPr>
            <a:spLocks xmlns:a="http://schemas.openxmlformats.org/drawingml/2006/main" noGrp="1"/>
          </p:cNvSpPr>
          <p:nvPr/>
        </p:nvSpPr>
        <p:spPr>
          <a:xfrm xmlns:a="http://schemas.openxmlformats.org/drawingml/2006/main">
            <a:off x="609600" y="4610100"/>
            <a:ext cx="4238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6545F"/>
                </a:solidFill>
                <a:latin typeface="Arial"/>
                <a:ea typeface="Arial"/>
                <a:cs typeface="Arial"/>
              </a:defRPr>
            </a:pPr>
            <a:r>
              <a:rPr sz="1875" b="0">
                <a:solidFill>
                  <a:srgbClr val="46545F"/>
                </a:solidFill>
                <a:latin typeface="Arial"/>
                <a:ea typeface="Arial"/>
                <a:cs typeface="Arial"/>
              </a:rPr>
              <a:t>Same illustrative distance</a:t>
            </a:r>
          </a:p>
        </p:txBody>
      </p:sp>
      <p:graphicFrame>
        <p:nvGraphicFramePr>
          <p:cNvPr id="17" name="Chart"/>
          <p:cNvGraphicFramePr/>
          <p:nvPr/>
        </p:nvGraphicFramePr>
        <p:xfrm>
          <a:off xmlns:a="http://schemas.openxmlformats.org/drawingml/2006/main" x="5191125" y="2095500"/>
          <a:ext xmlns:a="http://schemas.openxmlformats.org/drawingml/2006/main" cx="6381750" cy="3524250"/>
        </p:xfrm>
        <a:graphic xmlns:a="http://schemas.openxmlformats.org/drawingml/2006/main">
          <a:graphicData uri="http://schemas.openxmlformats.org/drawingml/2006/chart">
            <c:chart xmlns:r="http://schemas.openxmlformats.org/officeDocument/2006/relationships" xmlns:c="http://schemas.openxmlformats.org/drawingml/2006/chart" r:id="R80a556211195416d"/>
          </a:graphicData>
        </a:graphic>
      </p:graphicFrame>
      <p:sp>
        <p:nvSpPr>
          <p:cNvPr id="9" name="">
            <a:extLst xmlns:a="http://schemas.openxmlformats.org/drawingml/2006/main">
              <a:ext uri="{FF2B5EF4-FFF2-40B4-BE49-F238E27FC236}">
                <a16:creationId xmlns:a16="http://schemas.microsoft.com/office/drawing/2014/main" id="{867C3504-6E2E-4329-ADEF-988758D96C91}"/>
              </a:ext>
            </a:extLst>
          </p:cNvPr>
          <p:cNvSpPr>
            <a:spLocks xmlns:a="http://schemas.openxmlformats.org/drawingml/2006/main" noGrp="1"/>
          </p:cNvSpPr>
          <p:nvPr/>
        </p:nvSpPr>
        <p:spPr>
          <a:xfrm xmlns:a="http://schemas.openxmlformats.org/drawingml/2006/main">
            <a:off x="5238750" y="5791200"/>
            <a:ext cx="6191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545F"/>
                </a:solidFill>
                <a:latin typeface="Arial"/>
                <a:ea typeface="Arial"/>
                <a:cs typeface="Arial"/>
              </a:defRPr>
            </a:pPr>
            <a:r>
              <a:rPr sz="1500" b="0">
                <a:solidFill>
                  <a:srgbClr val="46545F"/>
                </a:solidFill>
                <a:latin typeface="Arial"/>
                <a:ea typeface="Arial"/>
                <a:cs typeface="Arial"/>
              </a:rPr>
              <a:t>Invented classroom data</a:t>
            </a:r>
          </a:p>
        </p:txBody>
      </p:sp>
    </p:spTree>
    <p:extLst>
      <p:ext uri="{BB962C8B-B14F-4D97-AF65-F5344CB8AC3E}">
        <p14:creationId xmlns:p14="http://schemas.microsoft.com/office/powerpoint/2010/main" val="787697279"/>
      </p:ext>
    </p:extLst>
  </p:cSld>
</p:sld>
</file>

<file path=ppt/slides/slide7.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A1C3CE7-1C74-4941-8974-DFFFDC0F904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02 · VISUAL LANGUAGE</a:t>
            </a:r>
          </a:p>
        </p:txBody>
      </p:sp>
      <p:sp>
        <p:nvSpPr>
          <p:cNvPr id="2" name="">
            <a:extLst xmlns:a="http://schemas.openxmlformats.org/drawingml/2006/main">
              <a:ext uri="{FF2B5EF4-FFF2-40B4-BE49-F238E27FC236}">
                <a16:creationId xmlns:a16="http://schemas.microsoft.com/office/drawing/2014/main" id="{6D0E0F19-E407-4407-9F11-17E2CBADB732}"/>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07</a:t>
            </a:r>
          </a:p>
        </p:txBody>
      </p:sp>
      <p:sp>
        <p:nvSpPr>
          <p:cNvPr id="3" name="">
            <a:extLst xmlns:a="http://schemas.openxmlformats.org/drawingml/2006/main">
              <a:ext uri="{FF2B5EF4-FFF2-40B4-BE49-F238E27FC236}">
                <a16:creationId xmlns:a16="http://schemas.microsoft.com/office/drawing/2014/main" id="{8188654E-9841-47E1-91D6-5E2CB26F95B7}"/>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A visual grammar is a set of rules</a:t>
            </a:r>
          </a:p>
        </p:txBody>
      </p:sp>
      <p:sp>
        <p:nvSpPr>
          <p:cNvPr id="4" name="">
            <a:extLst xmlns:a="http://schemas.openxmlformats.org/drawingml/2006/main">
              <a:ext uri="{FF2B5EF4-FFF2-40B4-BE49-F238E27FC236}">
                <a16:creationId xmlns:a16="http://schemas.microsoft.com/office/drawing/2014/main" id="{57F83779-DCB8-429F-8929-6EC76CE420E4}"/>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One property should have one dependable job.</a:t>
            </a:r>
          </a:p>
        </p:txBody>
      </p:sp>
      <p:sp>
        <p:nvSpPr>
          <p:cNvPr id="5" name="">
            <a:extLst xmlns:a="http://schemas.openxmlformats.org/drawingml/2006/main">
              <a:ext uri="{FF2B5EF4-FFF2-40B4-BE49-F238E27FC236}">
                <a16:creationId xmlns:a16="http://schemas.microsoft.com/office/drawing/2014/main" id="{A9438D86-CC94-44E3-8C2A-3772C8C9E580}"/>
              </a:ext>
            </a:extLst>
          </p:cNvPr>
          <p:cNvSpPr>
            <a:spLocks xmlns:a="http://schemas.openxmlformats.org/drawingml/2006/main" noGrp="1"/>
          </p:cNvSpPr>
          <p:nvPr/>
        </p:nvSpPr>
        <p:spPr>
          <a:xfrm xmlns:a="http://schemas.openxmlformats.org/drawingml/2006/main">
            <a:off x="666750" y="332422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Shape identifies an entity</a:t>
            </a:r>
          </a:p>
        </p:txBody>
      </p:sp>
      <p:sp>
        <p:nvSpPr>
          <p:cNvPr id="6" name="">
            <a:extLst xmlns:a="http://schemas.openxmlformats.org/drawingml/2006/main">
              <a:ext uri="{FF2B5EF4-FFF2-40B4-BE49-F238E27FC236}">
                <a16:creationId xmlns:a16="http://schemas.microsoft.com/office/drawing/2014/main" id="{C2D91CE7-C930-4694-9883-5473F821EEE3}"/>
              </a:ext>
            </a:extLst>
          </p:cNvPr>
          <p:cNvSpPr>
            <a:spLocks xmlns:a="http://schemas.openxmlformats.org/drawingml/2006/main" noGrp="1"/>
          </p:cNvSpPr>
          <p:nvPr/>
        </p:nvSpPr>
        <p:spPr>
          <a:xfrm xmlns:a="http://schemas.openxmlformats.org/drawingml/2006/main">
            <a:off x="666750" y="394335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Color distinguishes a category</a:t>
            </a:r>
          </a:p>
        </p:txBody>
      </p:sp>
      <p:sp>
        <p:nvSpPr>
          <p:cNvPr id="7" name="">
            <a:extLst xmlns:a="http://schemas.openxmlformats.org/drawingml/2006/main">
              <a:ext uri="{FF2B5EF4-FFF2-40B4-BE49-F238E27FC236}">
                <a16:creationId xmlns:a16="http://schemas.microsoft.com/office/drawing/2014/main" id="{220B9756-4D66-4128-8F96-E17C38C254ED}"/>
              </a:ext>
            </a:extLst>
          </p:cNvPr>
          <p:cNvSpPr>
            <a:spLocks xmlns:a="http://schemas.openxmlformats.org/drawingml/2006/main" noGrp="1"/>
          </p:cNvSpPr>
          <p:nvPr/>
        </p:nvSpPr>
        <p:spPr>
          <a:xfrm xmlns:a="http://schemas.openxmlformats.org/drawingml/2006/main">
            <a:off x="666750" y="456247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Position or length compares values</a:t>
            </a:r>
          </a:p>
        </p:txBody>
      </p:sp>
      <p:sp>
        <p:nvSpPr>
          <p:cNvPr id="8" name="">
            <a:extLst xmlns:a="http://schemas.openxmlformats.org/drawingml/2006/main">
              <a:ext uri="{FF2B5EF4-FFF2-40B4-BE49-F238E27FC236}">
                <a16:creationId xmlns:a16="http://schemas.microsoft.com/office/drawing/2014/main" id="{648EB254-42FE-4A62-9098-D216CFD6EE94}"/>
              </a:ext>
            </a:extLst>
          </p:cNvPr>
          <p:cNvSpPr>
            <a:spLocks xmlns:a="http://schemas.openxmlformats.org/drawingml/2006/main" noGrp="1"/>
          </p:cNvSpPr>
          <p:nvPr/>
        </p:nvSpPr>
        <p:spPr>
          <a:xfrm xmlns:a="http://schemas.openxmlformats.org/drawingml/2006/main">
            <a:off x="666750" y="518160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Motion describes the relationship</a:t>
            </a:r>
          </a:p>
        </p:txBody>
      </p:sp>
    </p:spTree>
    <p:extLst>
      <p:ext uri="{BB962C8B-B14F-4D97-AF65-F5344CB8AC3E}">
        <p14:creationId xmlns:p14="http://schemas.microsoft.com/office/powerpoint/2010/main" val="1024327966"/>
      </p:ext>
    </p:extLst>
  </p:cSld>
</p:sld>
</file>

<file path=ppt/slides/slide8.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A1ED14C-CBF6-482E-81C1-1DA9D57DF64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02 · VISUAL LANGUAGE</a:t>
            </a:r>
          </a:p>
        </p:txBody>
      </p:sp>
      <p:sp>
        <p:nvSpPr>
          <p:cNvPr id="2" name="">
            <a:extLst xmlns:a="http://schemas.openxmlformats.org/drawingml/2006/main">
              <a:ext uri="{FF2B5EF4-FFF2-40B4-BE49-F238E27FC236}">
                <a16:creationId xmlns:a16="http://schemas.microsoft.com/office/drawing/2014/main" id="{6A5B8A8A-046D-4DD6-B4D2-87FA3FF32E87}"/>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08</a:t>
            </a:r>
          </a:p>
        </p:txBody>
      </p:sp>
      <p:sp>
        <p:nvSpPr>
          <p:cNvPr id="3" name="">
            <a:extLst xmlns:a="http://schemas.openxmlformats.org/drawingml/2006/main">
              <a:ext uri="{FF2B5EF4-FFF2-40B4-BE49-F238E27FC236}">
                <a16:creationId xmlns:a16="http://schemas.microsoft.com/office/drawing/2014/main" id="{731BF26B-B472-473A-98DC-99459960CC03}"/>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Visual variables</a:t>
            </a:r>
          </a:p>
        </p:txBody>
      </p:sp>
      <p:sp>
        <p:nvSpPr>
          <p:cNvPr id="4" name="">
            <a:extLst xmlns:a="http://schemas.openxmlformats.org/drawingml/2006/main">
              <a:ext uri="{FF2B5EF4-FFF2-40B4-BE49-F238E27FC236}">
                <a16:creationId xmlns:a16="http://schemas.microsoft.com/office/drawing/2014/main" id="{60B35DA2-C8C8-45A3-8ED7-ED18B1EBBECC}"/>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The encoding should match the question.</a:t>
            </a:r>
          </a:p>
        </p:txBody>
      </p:sp>
      <p:sp>
        <p:nvSpPr>
          <p:cNvPr id="5" name="">
            <a:extLst xmlns:a="http://schemas.openxmlformats.org/drawingml/2006/main">
              <a:ext uri="{FF2B5EF4-FFF2-40B4-BE49-F238E27FC236}">
                <a16:creationId xmlns:a16="http://schemas.microsoft.com/office/drawing/2014/main" id="{3BAB10FA-9719-42DC-BED2-1E7132C52A80}"/>
              </a:ext>
            </a:extLst>
          </p:cNvPr>
          <p:cNvSpPr>
            <a:spLocks xmlns:a="http://schemas.openxmlformats.org/drawingml/2006/main" noGrp="1"/>
          </p:cNvSpPr>
          <p:nvPr/>
        </p:nvSpPr>
        <p:spPr>
          <a:xfrm xmlns:a="http://schemas.openxmlformats.org/drawingml/2006/main">
            <a:off x="666750" y="332422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Position / length → precise comparison</a:t>
            </a:r>
          </a:p>
        </p:txBody>
      </p:sp>
      <p:sp>
        <p:nvSpPr>
          <p:cNvPr id="6" name="">
            <a:extLst xmlns:a="http://schemas.openxmlformats.org/drawingml/2006/main">
              <a:ext uri="{FF2B5EF4-FFF2-40B4-BE49-F238E27FC236}">
                <a16:creationId xmlns:a16="http://schemas.microsoft.com/office/drawing/2014/main" id="{23786A25-6F4D-41FB-AD07-62D41EE51E27}"/>
              </a:ext>
            </a:extLst>
          </p:cNvPr>
          <p:cNvSpPr>
            <a:spLocks xmlns:a="http://schemas.openxmlformats.org/drawingml/2006/main" noGrp="1"/>
          </p:cNvSpPr>
          <p:nvPr/>
        </p:nvSpPr>
        <p:spPr>
          <a:xfrm xmlns:a="http://schemas.openxmlformats.org/drawingml/2006/main">
            <a:off x="666750" y="394335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Area / size → magnitude</a:t>
            </a:r>
          </a:p>
        </p:txBody>
      </p:sp>
      <p:sp>
        <p:nvSpPr>
          <p:cNvPr id="7" name="">
            <a:extLst xmlns:a="http://schemas.openxmlformats.org/drawingml/2006/main">
              <a:ext uri="{FF2B5EF4-FFF2-40B4-BE49-F238E27FC236}">
                <a16:creationId xmlns:a16="http://schemas.microsoft.com/office/drawing/2014/main" id="{C58627D5-D124-44B1-B791-EE8F77C79EA1}"/>
              </a:ext>
            </a:extLst>
          </p:cNvPr>
          <p:cNvSpPr>
            <a:spLocks xmlns:a="http://schemas.openxmlformats.org/drawingml/2006/main" noGrp="1"/>
          </p:cNvSpPr>
          <p:nvPr/>
        </p:nvSpPr>
        <p:spPr>
          <a:xfrm xmlns:a="http://schemas.openxmlformats.org/drawingml/2006/main">
            <a:off x="666750" y="456247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Hue / shape → category</a:t>
            </a:r>
          </a:p>
        </p:txBody>
      </p:sp>
      <p:sp>
        <p:nvSpPr>
          <p:cNvPr id="8" name="">
            <a:extLst xmlns:a="http://schemas.openxmlformats.org/drawingml/2006/main">
              <a:ext uri="{FF2B5EF4-FFF2-40B4-BE49-F238E27FC236}">
                <a16:creationId xmlns:a16="http://schemas.microsoft.com/office/drawing/2014/main" id="{58CC0FC1-E6A8-4B37-9703-C163EB87BF5C}"/>
              </a:ext>
            </a:extLst>
          </p:cNvPr>
          <p:cNvSpPr>
            <a:spLocks xmlns:a="http://schemas.openxmlformats.org/drawingml/2006/main" noGrp="1"/>
          </p:cNvSpPr>
          <p:nvPr/>
        </p:nvSpPr>
        <p:spPr>
          <a:xfrm xmlns:a="http://schemas.openxmlformats.org/drawingml/2006/main">
            <a:off x="666750" y="518160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Lightness / texture → ordered value or uncertainty</a:t>
            </a:r>
          </a:p>
        </p:txBody>
      </p:sp>
    </p:spTree>
    <p:extLst>
      <p:ext uri="{BB962C8B-B14F-4D97-AF65-F5344CB8AC3E}">
        <p14:creationId xmlns:p14="http://schemas.microsoft.com/office/powerpoint/2010/main" val="1921249474"/>
      </p:ext>
    </p:extLst>
  </p:cSld>
</p:sld>
</file>

<file path=ppt/slides/slide9.xml><?xml version="1.0" encoding="utf-8"?>
<p:sld xmlns:p="http://schemas.openxmlformats.org/presentationml/2006/main">
  <p:cSld>
    <p:bg>
      <p:bgPr>
        <a:solidFill xmlns:a="http://schemas.openxmlformats.org/drawingml/2006/main">
          <a:srgbClr val="F3F5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A65F84F-C135-4813-8062-7437BA78B7C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9B4500"/>
                </a:solidFill>
                <a:latin typeface="Arial"/>
                <a:ea typeface="Arial"/>
                <a:cs typeface="Arial"/>
              </a:defRPr>
            </a:pPr>
            <a:r>
              <a:rPr sz="1275" b="1">
                <a:solidFill>
                  <a:srgbClr val="9B4500"/>
                </a:solidFill>
                <a:latin typeface="Arial"/>
                <a:ea typeface="Arial"/>
                <a:cs typeface="Arial"/>
              </a:rPr>
              <a:t>02 · VISUAL LANGUAGE</a:t>
            </a:r>
          </a:p>
        </p:txBody>
      </p:sp>
      <p:sp>
        <p:nvSpPr>
          <p:cNvPr id="2" name="">
            <a:extLst xmlns:a="http://schemas.openxmlformats.org/drawingml/2006/main">
              <a:ext uri="{FF2B5EF4-FFF2-40B4-BE49-F238E27FC236}">
                <a16:creationId xmlns:a16="http://schemas.microsoft.com/office/drawing/2014/main" id="{40614E00-DB13-43A7-A6F3-2C29860900E4}"/>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6545F"/>
                </a:solidFill>
                <a:latin typeface="Arial"/>
                <a:ea typeface="Arial"/>
                <a:cs typeface="Arial"/>
              </a:defRPr>
            </a:pPr>
            <a:r>
              <a:rPr sz="1275" b="0">
                <a:solidFill>
                  <a:srgbClr val="46545F"/>
                </a:solidFill>
                <a:latin typeface="Arial"/>
                <a:ea typeface="Arial"/>
                <a:cs typeface="Arial"/>
              </a:rPr>
              <a:t>09</a:t>
            </a:r>
          </a:p>
        </p:txBody>
      </p:sp>
      <p:sp>
        <p:nvSpPr>
          <p:cNvPr id="3" name="">
            <a:extLst xmlns:a="http://schemas.openxmlformats.org/drawingml/2006/main">
              <a:ext uri="{FF2B5EF4-FFF2-40B4-BE49-F238E27FC236}">
                <a16:creationId xmlns:a16="http://schemas.microsoft.com/office/drawing/2014/main" id="{E1AAA9F8-46A2-4BCE-8E61-55B4E89B6FE5}"/>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142027"/>
                </a:solidFill>
                <a:latin typeface="Arial"/>
                <a:ea typeface="Arial"/>
                <a:cs typeface="Arial"/>
              </a:defRPr>
            </a:pPr>
            <a:r>
              <a:rPr sz="3675" b="1">
                <a:solidFill>
                  <a:srgbClr val="142027"/>
                </a:solidFill>
                <a:latin typeface="Arial"/>
                <a:ea typeface="Arial"/>
                <a:cs typeface="Arial"/>
              </a:rPr>
              <a:t>Area scaling changes the claim</a:t>
            </a:r>
          </a:p>
        </p:txBody>
      </p:sp>
      <p:sp>
        <p:nvSpPr>
          <p:cNvPr id="4" name="">
            <a:extLst xmlns:a="http://schemas.openxmlformats.org/drawingml/2006/main">
              <a:ext uri="{FF2B5EF4-FFF2-40B4-BE49-F238E27FC236}">
                <a16:creationId xmlns:a16="http://schemas.microsoft.com/office/drawing/2014/main" id="{387FDEF7-3108-45F7-AA82-7705453D4F08}"/>
              </a:ext>
            </a:extLst>
          </p:cNvPr>
          <p:cNvSpPr>
            <a:spLocks xmlns:a="http://schemas.openxmlformats.org/drawingml/2006/main" noGrp="1"/>
          </p:cNvSpPr>
          <p:nvPr/>
        </p:nvSpPr>
        <p:spPr>
          <a:xfrm xmlns:a="http://schemas.openxmlformats.org/drawingml/2006/main">
            <a:off x="609600" y="2133600"/>
            <a:ext cx="10382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0" b="1">
                <a:solidFill>
                  <a:srgbClr val="9B4500"/>
                </a:solidFill>
                <a:latin typeface="Arial"/>
                <a:ea typeface="Arial"/>
                <a:cs typeface="Arial"/>
              </a:defRPr>
            </a:pPr>
            <a:r>
              <a:rPr sz="7500" b="1">
                <a:solidFill>
                  <a:srgbClr val="9B4500"/>
                </a:solidFill>
                <a:latin typeface="Arial"/>
                <a:ea typeface="Arial"/>
                <a:cs typeface="Arial"/>
              </a:rPr>
              <a:t>2 × 2 = 4</a:t>
            </a:r>
          </a:p>
        </p:txBody>
      </p:sp>
      <p:sp>
        <p:nvSpPr>
          <p:cNvPr id="5" name="">
            <a:extLst xmlns:a="http://schemas.openxmlformats.org/drawingml/2006/main">
              <a:ext uri="{FF2B5EF4-FFF2-40B4-BE49-F238E27FC236}">
                <a16:creationId xmlns:a16="http://schemas.microsoft.com/office/drawing/2014/main" id="{2B7B38F5-AC44-4C7C-BC90-938D29ED6E66}"/>
              </a:ext>
            </a:extLst>
          </p:cNvPr>
          <p:cNvSpPr>
            <a:spLocks xmlns:a="http://schemas.openxmlformats.org/drawingml/2006/main" noGrp="1"/>
          </p:cNvSpPr>
          <p:nvPr/>
        </p:nvSpPr>
        <p:spPr>
          <a:xfrm xmlns:a="http://schemas.openxmlformats.org/drawingml/2006/main">
            <a:off x="657225" y="3667125"/>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142027"/>
                </a:solidFill>
                <a:latin typeface="Arial"/>
                <a:ea typeface="Arial"/>
                <a:cs typeface="Arial"/>
              </a:defRPr>
            </a:pPr>
            <a:r>
              <a:rPr sz="2700" b="0">
                <a:solidFill>
                  <a:srgbClr val="142027"/>
                </a:solidFill>
                <a:latin typeface="Arial"/>
                <a:ea typeface="Arial"/>
                <a:cs typeface="Arial"/>
              </a:rPr>
              <a:t>2× width × 2× height = 4× area</a:t>
            </a:r>
          </a:p>
        </p:txBody>
      </p:sp>
      <p:sp>
        <p:nvSpPr>
          <p:cNvPr id="6" name="">
            <a:extLst xmlns:a="http://schemas.openxmlformats.org/drawingml/2006/main">
              <a:ext uri="{FF2B5EF4-FFF2-40B4-BE49-F238E27FC236}">
                <a16:creationId xmlns:a16="http://schemas.microsoft.com/office/drawing/2014/main" id="{C179C378-3C37-4383-BDC3-8E7B373A236B}"/>
              </a:ext>
            </a:extLst>
          </p:cNvPr>
          <p:cNvSpPr>
            <a:spLocks xmlns:a="http://schemas.openxmlformats.org/drawingml/2006/main" noGrp="1"/>
          </p:cNvSpPr>
          <p:nvPr/>
        </p:nvSpPr>
        <p:spPr>
          <a:xfrm xmlns:a="http://schemas.openxmlformats.org/drawingml/2006/main">
            <a:off x="657225" y="4695825"/>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1">
                <a:solidFill>
                  <a:srgbClr val="142027"/>
                </a:solidFill>
                <a:latin typeface="Arial"/>
                <a:ea typeface="Arial"/>
                <a:cs typeface="Arial"/>
              </a:defRPr>
            </a:pPr>
            <a:r>
              <a:rPr sz="2925" b="1">
                <a:solidFill>
                  <a:srgbClr val="142027"/>
                </a:solidFill>
                <a:latin typeface="Arial"/>
                <a:ea typeface="Arial"/>
                <a:cs typeface="Arial"/>
              </a:rPr>
              <a:t>2× area → √2 × each dimension → 141%</a:t>
            </a:r>
          </a:p>
        </p:txBody>
      </p:sp>
    </p:spTree>
    <p:extLst>
      <p:ext uri="{BB962C8B-B14F-4D97-AF65-F5344CB8AC3E}">
        <p14:creationId xmlns:p14="http://schemas.microsoft.com/office/powerpoint/2010/main" val="1021271782"/>
      </p:ext>
    </p:extLst>
  </p:cSld>
</p:sld>
</file>

<file path=ppt/slides/slide10.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B9F6BB3-0B0F-47AC-986D-0BB3775F588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02 · VISUAL LANGUAGE</a:t>
            </a:r>
          </a:p>
        </p:txBody>
      </p:sp>
      <p:sp>
        <p:nvSpPr>
          <p:cNvPr id="2" name="">
            <a:extLst xmlns:a="http://schemas.openxmlformats.org/drawingml/2006/main">
              <a:ext uri="{FF2B5EF4-FFF2-40B4-BE49-F238E27FC236}">
                <a16:creationId xmlns:a16="http://schemas.microsoft.com/office/drawing/2014/main" id="{8C82C56F-2533-44F2-9DA2-8183C9130423}"/>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10</a:t>
            </a:r>
          </a:p>
        </p:txBody>
      </p:sp>
      <p:sp>
        <p:nvSpPr>
          <p:cNvPr id="3" name="">
            <a:extLst xmlns:a="http://schemas.openxmlformats.org/drawingml/2006/main">
              <a:ext uri="{FF2B5EF4-FFF2-40B4-BE49-F238E27FC236}">
                <a16:creationId xmlns:a16="http://schemas.microsoft.com/office/drawing/2014/main" id="{4424DD56-B7E0-4E1A-B62E-B137416ECC01}"/>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Color needs a second cue</a:t>
            </a:r>
          </a:p>
        </p:txBody>
      </p:sp>
      <p:sp>
        <p:nvSpPr>
          <p:cNvPr id="4" name="">
            <a:extLst xmlns:a="http://schemas.openxmlformats.org/drawingml/2006/main">
              <a:ext uri="{FF2B5EF4-FFF2-40B4-BE49-F238E27FC236}">
                <a16:creationId xmlns:a16="http://schemas.microsoft.com/office/drawing/2014/main" id="{8E47075E-4F3E-4DE7-8D7C-5DA5935D7359}"/>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Category and quantity use different color logic.</a:t>
            </a:r>
          </a:p>
        </p:txBody>
      </p:sp>
      <p:sp>
        <p:nvSpPr>
          <p:cNvPr id="5" name="">
            <a:extLst xmlns:a="http://schemas.openxmlformats.org/drawingml/2006/main">
              <a:ext uri="{FF2B5EF4-FFF2-40B4-BE49-F238E27FC236}">
                <a16:creationId xmlns:a16="http://schemas.microsoft.com/office/drawing/2014/main" id="{B80996B6-181A-4ECB-B2C4-E130D4783A8F}"/>
              </a:ext>
            </a:extLst>
          </p:cNvPr>
          <p:cNvSpPr>
            <a:spLocks xmlns:a="http://schemas.openxmlformats.org/drawingml/2006/main" noGrp="1"/>
          </p:cNvSpPr>
          <p:nvPr/>
        </p:nvSpPr>
        <p:spPr>
          <a:xfrm xmlns:a="http://schemas.openxmlformats.org/drawingml/2006/main">
            <a:off x="666750" y="33813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Category: A, B, C + distinct hues</a:t>
            </a:r>
          </a:p>
        </p:txBody>
      </p:sp>
      <p:sp>
        <p:nvSpPr>
          <p:cNvPr id="6" name="">
            <a:extLst xmlns:a="http://schemas.openxmlformats.org/drawingml/2006/main">
              <a:ext uri="{FF2B5EF4-FFF2-40B4-BE49-F238E27FC236}">
                <a16:creationId xmlns:a16="http://schemas.microsoft.com/office/drawing/2014/main" id="{1AB8FA01-6755-44C3-8B3E-933C1F4E2265}"/>
              </a:ext>
            </a:extLst>
          </p:cNvPr>
          <p:cNvSpPr>
            <a:spLocks xmlns:a="http://schemas.openxmlformats.org/drawingml/2006/main" noGrp="1"/>
          </p:cNvSpPr>
          <p:nvPr/>
        </p:nvSpPr>
        <p:spPr>
          <a:xfrm xmlns:a="http://schemas.openxmlformats.org/drawingml/2006/main">
            <a:off x="666750" y="41814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Quantity: low → high + ordered lightness</a:t>
            </a:r>
          </a:p>
        </p:txBody>
      </p:sp>
      <p:sp>
        <p:nvSpPr>
          <p:cNvPr id="7" name="">
            <a:extLst xmlns:a="http://schemas.openxmlformats.org/drawingml/2006/main">
              <a:ext uri="{FF2B5EF4-FFF2-40B4-BE49-F238E27FC236}">
                <a16:creationId xmlns:a16="http://schemas.microsoft.com/office/drawing/2014/main" id="{9E401472-0608-4569-B009-4B3341ED53AB}"/>
              </a:ext>
            </a:extLst>
          </p:cNvPr>
          <p:cNvSpPr>
            <a:spLocks xmlns:a="http://schemas.openxmlformats.org/drawingml/2006/main" noGrp="1"/>
          </p:cNvSpPr>
          <p:nvPr/>
        </p:nvSpPr>
        <p:spPr>
          <a:xfrm xmlns:a="http://schemas.openxmlformats.org/drawingml/2006/main">
            <a:off x="666750" y="49815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Identity: color + persistent text label</a:t>
            </a:r>
          </a:p>
        </p:txBody>
      </p:sp>
    </p:spTree>
    <p:extLst>
      <p:ext uri="{BB962C8B-B14F-4D97-AF65-F5344CB8AC3E}">
        <p14:creationId xmlns:p14="http://schemas.microsoft.com/office/powerpoint/2010/main" val="1589550369"/>
      </p:ext>
    </p:extLst>
  </p:cSld>
</p:sld>
</file>

<file path=ppt/slides/slide11.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9E3B432-1698-467F-AFB8-49642B13C85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02 · VISUAL LANGUAGE</a:t>
            </a:r>
          </a:p>
        </p:txBody>
      </p:sp>
      <p:sp>
        <p:nvSpPr>
          <p:cNvPr id="2" name="">
            <a:extLst xmlns:a="http://schemas.openxmlformats.org/drawingml/2006/main">
              <a:ext uri="{FF2B5EF4-FFF2-40B4-BE49-F238E27FC236}">
                <a16:creationId xmlns:a16="http://schemas.microsoft.com/office/drawing/2014/main" id="{F5064466-F806-410D-AC6F-4A729E6E570B}"/>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11</a:t>
            </a:r>
          </a:p>
        </p:txBody>
      </p:sp>
      <p:sp>
        <p:nvSpPr>
          <p:cNvPr id="3" name="">
            <a:extLst xmlns:a="http://schemas.openxmlformats.org/drawingml/2006/main">
              <a:ext uri="{FF2B5EF4-FFF2-40B4-BE49-F238E27FC236}">
                <a16:creationId xmlns:a16="http://schemas.microsoft.com/office/drawing/2014/main" id="{4B37AD81-24DA-4C4B-A5C6-E74D37AB6DD6}"/>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Symbols, motifs, and abstraction</a:t>
            </a:r>
          </a:p>
        </p:txBody>
      </p:sp>
      <p:sp>
        <p:nvSpPr>
          <p:cNvPr id="4" name="">
            <a:extLst xmlns:a="http://schemas.openxmlformats.org/drawingml/2006/main">
              <a:ext uri="{FF2B5EF4-FFF2-40B4-BE49-F238E27FC236}">
                <a16:creationId xmlns:a16="http://schemas.microsoft.com/office/drawing/2014/main" id="{46B20CE4-C31F-44BA-A71C-D6B3F2B3F7D6}"/>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The simplest form that preserves the meaning</a:t>
            </a:r>
          </a:p>
        </p:txBody>
      </p:sp>
      <p:sp>
        <p:nvSpPr>
          <p:cNvPr id="5" name="">
            <a:extLst xmlns:a="http://schemas.openxmlformats.org/drawingml/2006/main">
              <a:ext uri="{FF2B5EF4-FFF2-40B4-BE49-F238E27FC236}">
                <a16:creationId xmlns:a16="http://schemas.microsoft.com/office/drawing/2014/main" id="{3447F385-002D-4CBF-A61A-26F490200A4D}"/>
              </a:ext>
            </a:extLst>
          </p:cNvPr>
          <p:cNvSpPr>
            <a:spLocks xmlns:a="http://schemas.openxmlformats.org/drawingml/2006/main" noGrp="1"/>
          </p:cNvSpPr>
          <p:nvPr/>
        </p:nvSpPr>
        <p:spPr>
          <a:xfrm xmlns:a="http://schemas.openxmlformats.org/drawingml/2006/main">
            <a:off x="666750" y="33813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Photograph → illustration → silhouette</a:t>
            </a:r>
          </a:p>
        </p:txBody>
      </p:sp>
      <p:sp>
        <p:nvSpPr>
          <p:cNvPr id="6" name="">
            <a:extLst xmlns:a="http://schemas.openxmlformats.org/drawingml/2006/main">
              <a:ext uri="{FF2B5EF4-FFF2-40B4-BE49-F238E27FC236}">
                <a16:creationId xmlns:a16="http://schemas.microsoft.com/office/drawing/2014/main" id="{27FB8E5B-1E4A-4CE8-9D16-AA9DD73C9C22}"/>
              </a:ext>
            </a:extLst>
          </p:cNvPr>
          <p:cNvSpPr>
            <a:spLocks xmlns:a="http://schemas.openxmlformats.org/drawingml/2006/main" noGrp="1"/>
          </p:cNvSpPr>
          <p:nvPr/>
        </p:nvSpPr>
        <p:spPr>
          <a:xfrm xmlns:a="http://schemas.openxmlformats.org/drawingml/2006/main">
            <a:off x="666750" y="41814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Icon → circle → dot</a:t>
            </a:r>
          </a:p>
        </p:txBody>
      </p:sp>
      <p:sp>
        <p:nvSpPr>
          <p:cNvPr id="7" name="">
            <a:extLst xmlns:a="http://schemas.openxmlformats.org/drawingml/2006/main">
              <a:ext uri="{FF2B5EF4-FFF2-40B4-BE49-F238E27FC236}">
                <a16:creationId xmlns:a16="http://schemas.microsoft.com/office/drawing/2014/main" id="{5B29FCE8-3761-4C20-990B-B9BBA208748A}"/>
              </a:ext>
            </a:extLst>
          </p:cNvPr>
          <p:cNvSpPr>
            <a:spLocks xmlns:a="http://schemas.openxmlformats.org/drawingml/2006/main" noGrp="1"/>
          </p:cNvSpPr>
          <p:nvPr/>
        </p:nvSpPr>
        <p:spPr>
          <a:xfrm xmlns:a="http://schemas.openxmlformats.org/drawingml/2006/main">
            <a:off x="666750" y="49815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Remove detail; preserve the distinction</a:t>
            </a:r>
          </a:p>
        </p:txBody>
      </p:sp>
    </p:spTree>
    <p:extLst>
      <p:ext uri="{BB962C8B-B14F-4D97-AF65-F5344CB8AC3E}">
        <p14:creationId xmlns:p14="http://schemas.microsoft.com/office/powerpoint/2010/main" val="612320651"/>
      </p:ext>
    </p:extLst>
  </p:cSld>
</p:sld>
</file>

<file path=ppt/slides/slide12.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DEF086B-DB93-4C2A-95EC-5E913F89CF0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02 · VISUAL LANGUAGE</a:t>
            </a:r>
          </a:p>
        </p:txBody>
      </p:sp>
      <p:sp>
        <p:nvSpPr>
          <p:cNvPr id="2" name="">
            <a:extLst xmlns:a="http://schemas.openxmlformats.org/drawingml/2006/main">
              <a:ext uri="{FF2B5EF4-FFF2-40B4-BE49-F238E27FC236}">
                <a16:creationId xmlns:a16="http://schemas.microsoft.com/office/drawing/2014/main" id="{B3078F72-A534-43EF-9851-E88FA06398BF}"/>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12</a:t>
            </a:r>
          </a:p>
        </p:txBody>
      </p:sp>
      <p:sp>
        <p:nvSpPr>
          <p:cNvPr id="3" name="">
            <a:extLst xmlns:a="http://schemas.openxmlformats.org/drawingml/2006/main">
              <a:ext uri="{FF2B5EF4-FFF2-40B4-BE49-F238E27FC236}">
                <a16:creationId xmlns:a16="http://schemas.microsoft.com/office/drawing/2014/main" id="{26B55166-BCF8-4F38-AF50-B03A70448934}"/>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Metaphors build mental models</a:t>
            </a:r>
          </a:p>
        </p:txBody>
      </p:sp>
      <p:sp>
        <p:nvSpPr>
          <p:cNvPr id="4" name="">
            <a:extLst xmlns:a="http://schemas.openxmlformats.org/drawingml/2006/main">
              <a:ext uri="{FF2B5EF4-FFF2-40B4-BE49-F238E27FC236}">
                <a16:creationId xmlns:a16="http://schemas.microsoft.com/office/drawing/2014/main" id="{DB542C17-C94A-4382-84E5-C5C4B5D41C78}"/>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The metaphor must preserve the relationship.</a:t>
            </a:r>
          </a:p>
        </p:txBody>
      </p:sp>
      <p:sp>
        <p:nvSpPr>
          <p:cNvPr id="5" name="">
            <a:extLst xmlns:a="http://schemas.openxmlformats.org/drawingml/2006/main">
              <a:ext uri="{FF2B5EF4-FFF2-40B4-BE49-F238E27FC236}">
                <a16:creationId xmlns:a16="http://schemas.microsoft.com/office/drawing/2014/main" id="{64A4F257-2C18-412D-83C8-DBB9636BF163}"/>
              </a:ext>
            </a:extLst>
          </p:cNvPr>
          <p:cNvSpPr>
            <a:spLocks xmlns:a="http://schemas.openxmlformats.org/drawingml/2006/main" noGrp="1"/>
          </p:cNvSpPr>
          <p:nvPr/>
        </p:nvSpPr>
        <p:spPr>
          <a:xfrm xmlns:a="http://schemas.openxmlformats.org/drawingml/2006/main">
            <a:off x="666750" y="332422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Container → capacity or proportion</a:t>
            </a:r>
          </a:p>
        </p:txBody>
      </p:sp>
      <p:sp>
        <p:nvSpPr>
          <p:cNvPr id="6" name="">
            <a:extLst xmlns:a="http://schemas.openxmlformats.org/drawingml/2006/main">
              <a:ext uri="{FF2B5EF4-FFF2-40B4-BE49-F238E27FC236}">
                <a16:creationId xmlns:a16="http://schemas.microsoft.com/office/drawing/2014/main" id="{D64472BA-95F3-4B4C-8DD3-DF4B849DF518}"/>
              </a:ext>
            </a:extLst>
          </p:cNvPr>
          <p:cNvSpPr>
            <a:spLocks xmlns:a="http://schemas.openxmlformats.org/drawingml/2006/main" noGrp="1"/>
          </p:cNvSpPr>
          <p:nvPr/>
        </p:nvSpPr>
        <p:spPr>
          <a:xfrm xmlns:a="http://schemas.openxmlformats.org/drawingml/2006/main">
            <a:off x="666750" y="394335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Journey / flow → process or transfer</a:t>
            </a:r>
          </a:p>
        </p:txBody>
      </p:sp>
      <p:sp>
        <p:nvSpPr>
          <p:cNvPr id="7" name="">
            <a:extLst xmlns:a="http://schemas.openxmlformats.org/drawingml/2006/main">
              <a:ext uri="{FF2B5EF4-FFF2-40B4-BE49-F238E27FC236}">
                <a16:creationId xmlns:a16="http://schemas.microsoft.com/office/drawing/2014/main" id="{05994A9A-2CCA-4976-BFAE-0E4CA67E1816}"/>
              </a:ext>
            </a:extLst>
          </p:cNvPr>
          <p:cNvSpPr>
            <a:spLocks xmlns:a="http://schemas.openxmlformats.org/drawingml/2006/main" noGrp="1"/>
          </p:cNvSpPr>
          <p:nvPr/>
        </p:nvSpPr>
        <p:spPr>
          <a:xfrm xmlns:a="http://schemas.openxmlformats.org/drawingml/2006/main">
            <a:off x="666750" y="456247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Distance → difference or separation</a:t>
            </a:r>
          </a:p>
        </p:txBody>
      </p:sp>
      <p:sp>
        <p:nvSpPr>
          <p:cNvPr id="8" name="">
            <a:extLst xmlns:a="http://schemas.openxmlformats.org/drawingml/2006/main">
              <a:ext uri="{FF2B5EF4-FFF2-40B4-BE49-F238E27FC236}">
                <a16:creationId xmlns:a16="http://schemas.microsoft.com/office/drawing/2014/main" id="{BCFF6A37-997B-4E33-94CD-FD2668E9FCA3}"/>
              </a:ext>
            </a:extLst>
          </p:cNvPr>
          <p:cNvSpPr>
            <a:spLocks xmlns:a="http://schemas.openxmlformats.org/drawingml/2006/main" noGrp="1"/>
          </p:cNvSpPr>
          <p:nvPr/>
        </p:nvSpPr>
        <p:spPr>
          <a:xfrm xmlns:a="http://schemas.openxmlformats.org/drawingml/2006/main">
            <a:off x="666750" y="518160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Weight / scale → burden or magnitude</a:t>
            </a:r>
          </a:p>
        </p:txBody>
      </p:sp>
    </p:spTree>
    <p:extLst>
      <p:ext uri="{BB962C8B-B14F-4D97-AF65-F5344CB8AC3E}">
        <p14:creationId xmlns:p14="http://schemas.microsoft.com/office/powerpoint/2010/main" val="1727299383"/>
      </p:ext>
    </p:extLst>
  </p:cSld>
</p:sld>
</file>

<file path=ppt/slides/slide13.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5361ABCE-CA68-4FC5-9736-DBA2F1B92A5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02 · VISUAL LANGUAGE</a:t>
            </a:r>
          </a:p>
        </p:txBody>
      </p:sp>
      <p:sp>
        <p:nvSpPr>
          <p:cNvPr id="2" name="">
            <a:extLst xmlns:a="http://schemas.openxmlformats.org/drawingml/2006/main">
              <a:ext uri="{FF2B5EF4-FFF2-40B4-BE49-F238E27FC236}">
                <a16:creationId xmlns:a16="http://schemas.microsoft.com/office/drawing/2014/main" id="{BFCE766F-0A16-4B6E-A6F7-43BB753C5DBD}"/>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13</a:t>
            </a:r>
          </a:p>
        </p:txBody>
      </p:sp>
      <p:sp>
        <p:nvSpPr>
          <p:cNvPr id="3" name="">
            <a:extLst xmlns:a="http://schemas.openxmlformats.org/drawingml/2006/main">
              <a:ext uri="{FF2B5EF4-FFF2-40B4-BE49-F238E27FC236}">
                <a16:creationId xmlns:a16="http://schemas.microsoft.com/office/drawing/2014/main" id="{2A4CDF3C-A987-4704-881A-363E786DDF45}"/>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One in five, three meanings</a:t>
            </a:r>
          </a:p>
        </p:txBody>
      </p:sp>
      <p:sp>
        <p:nvSpPr>
          <p:cNvPr id="4" name="">
            <a:extLst xmlns:a="http://schemas.openxmlformats.org/drawingml/2006/main">
              <a:ext uri="{FF2B5EF4-FFF2-40B4-BE49-F238E27FC236}">
                <a16:creationId xmlns:a16="http://schemas.microsoft.com/office/drawing/2014/main" id="{541ECCB6-F21A-440A-A82E-A11D1FACC07C}"/>
              </a:ext>
            </a:extLst>
          </p:cNvPr>
          <p:cNvSpPr>
            <a:spLocks xmlns:a="http://schemas.openxmlformats.org/drawingml/2006/main" noGrp="1"/>
          </p:cNvSpPr>
          <p:nvPr/>
        </p:nvSpPr>
        <p:spPr>
          <a:xfrm xmlns:a="http://schemas.openxmlformats.org/drawingml/2006/main">
            <a:off x="609600" y="2066925"/>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62D8EF"/>
                </a:solidFill>
                <a:latin typeface="Arial"/>
                <a:ea typeface="Arial"/>
                <a:cs typeface="Arial"/>
              </a:defRPr>
            </a:pPr>
            <a:r>
              <a:rPr sz="2775" b="1">
                <a:solidFill>
                  <a:srgbClr val="62D8EF"/>
                </a:solidFill>
                <a:latin typeface="Arial"/>
                <a:ea typeface="Arial"/>
                <a:cs typeface="Arial"/>
              </a:rPr>
              <a:t>Illustrative proportion: 20%</a:t>
            </a:r>
          </a:p>
        </p:txBody>
      </p:sp>
      <p:sp>
        <p:nvSpPr>
          <p:cNvPr id="5" name="">
            <a:extLst xmlns:a="http://schemas.openxmlformats.org/drawingml/2006/main">
              <a:ext uri="{FF2B5EF4-FFF2-40B4-BE49-F238E27FC236}">
                <a16:creationId xmlns:a16="http://schemas.microsoft.com/office/drawing/2014/main" id="{328E05C1-8D54-4F28-B398-EC2B46B9D541}"/>
              </a:ext>
            </a:extLst>
          </p:cNvPr>
          <p:cNvSpPr>
            <a:spLocks xmlns:a="http://schemas.openxmlformats.org/drawingml/2006/main" noGrp="1"/>
          </p:cNvSpPr>
          <p:nvPr/>
        </p:nvSpPr>
        <p:spPr>
          <a:xfrm xmlns:a="http://schemas.openxmlformats.org/drawingml/2006/main">
            <a:off x="609600" y="3238500"/>
            <a:ext cx="5619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F5F5F2"/>
                </a:solidFill>
                <a:latin typeface="Arial"/>
                <a:ea typeface="Arial"/>
                <a:cs typeface="Arial"/>
              </a:defRPr>
            </a:pPr>
            <a:r>
              <a:rPr sz="2250" b="0">
                <a:solidFill>
                  <a:srgbClr val="F5F5F2"/>
                </a:solidFill>
                <a:latin typeface="Arial"/>
                <a:ea typeface="Arial"/>
                <a:cs typeface="Arial"/>
              </a:rPr>
              <a:t>A  Five equal marks; highlight one</a:t>
            </a:r>
          </a:p>
        </p:txBody>
      </p:sp>
      <p:sp>
        <p:nvSpPr>
          <p:cNvPr id="6" name="">
            <a:extLst xmlns:a="http://schemas.openxmlformats.org/drawingml/2006/main">
              <a:ext uri="{FF2B5EF4-FFF2-40B4-BE49-F238E27FC236}">
                <a16:creationId xmlns:a16="http://schemas.microsoft.com/office/drawing/2014/main" id="{D1AC87D2-C6B3-46E3-BDA8-49C1841D0750}"/>
              </a:ext>
            </a:extLst>
          </p:cNvPr>
          <p:cNvSpPr>
            <a:spLocks xmlns:a="http://schemas.openxmlformats.org/drawingml/2006/main" noGrp="1"/>
          </p:cNvSpPr>
          <p:nvPr/>
        </p:nvSpPr>
        <p:spPr>
          <a:xfrm xmlns:a="http://schemas.openxmlformats.org/drawingml/2006/main">
            <a:off x="609600" y="4048125"/>
            <a:ext cx="5619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F5F5F2"/>
                </a:solidFill>
                <a:latin typeface="Arial"/>
                <a:ea typeface="Arial"/>
                <a:cs typeface="Arial"/>
              </a:defRPr>
            </a:pPr>
            <a:r>
              <a:rPr sz="2250" b="0">
                <a:solidFill>
                  <a:srgbClr val="F5F5F2"/>
                </a:solidFill>
                <a:latin typeface="Arial"/>
                <a:ea typeface="Arial"/>
                <a:cs typeface="Arial"/>
              </a:rPr>
              <a:t>B  Five rooms; one changes state</a:t>
            </a:r>
          </a:p>
        </p:txBody>
      </p:sp>
      <p:sp>
        <p:nvSpPr>
          <p:cNvPr id="7" name="">
            <a:extLst xmlns:a="http://schemas.openxmlformats.org/drawingml/2006/main">
              <a:ext uri="{FF2B5EF4-FFF2-40B4-BE49-F238E27FC236}">
                <a16:creationId xmlns:a16="http://schemas.microsoft.com/office/drawing/2014/main" id="{C348BB3E-6B13-4D51-B865-CA3E215BF5B8}"/>
              </a:ext>
            </a:extLst>
          </p:cNvPr>
          <p:cNvSpPr>
            <a:spLocks xmlns:a="http://schemas.openxmlformats.org/drawingml/2006/main" noGrp="1"/>
          </p:cNvSpPr>
          <p:nvPr/>
        </p:nvSpPr>
        <p:spPr>
          <a:xfrm xmlns:a="http://schemas.openxmlformats.org/drawingml/2006/main">
            <a:off x="609600" y="4857750"/>
            <a:ext cx="5619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F5F5F2"/>
                </a:solidFill>
                <a:latin typeface="Arial"/>
                <a:ea typeface="Arial"/>
                <a:cs typeface="Arial"/>
              </a:defRPr>
            </a:pPr>
            <a:r>
              <a:rPr sz="2250" b="0">
                <a:solidFill>
                  <a:srgbClr val="F5F5F2"/>
                </a:solidFill>
                <a:latin typeface="Arial"/>
                <a:ea typeface="Arial"/>
                <a:cs typeface="Arial"/>
              </a:rPr>
              <a:t>C  Five seats; one becomes empty</a:t>
            </a:r>
          </a:p>
        </p:txBody>
      </p:sp>
      <p:graphicFrame>
        <p:nvGraphicFramePr>
          <p:cNvPr id="17" name="Chart"/>
          <p:cNvGraphicFramePr/>
          <p:nvPr/>
        </p:nvGraphicFramePr>
        <p:xfrm>
          <a:off xmlns:a="http://schemas.openxmlformats.org/drawingml/2006/main" x="6953250" y="2952750"/>
          <a:ext xmlns:a="http://schemas.openxmlformats.org/drawingml/2006/main" cx="4095750" cy="2667000"/>
        </p:xfrm>
        <a:graphic xmlns:a="http://schemas.openxmlformats.org/drawingml/2006/main">
          <a:graphicData uri="http://schemas.openxmlformats.org/drawingml/2006/chart">
            <c:chart xmlns:r="http://schemas.openxmlformats.org/officeDocument/2006/relationships" xmlns:c="http://schemas.openxmlformats.org/drawingml/2006/chart" r:id="Rf7f316aac91b4e95"/>
          </a:graphicData>
        </a:graphic>
      </p:graphicFrame>
      <p:sp>
        <p:nvSpPr>
          <p:cNvPr id="9" name="">
            <a:extLst xmlns:a="http://schemas.openxmlformats.org/drawingml/2006/main">
              <a:ext uri="{FF2B5EF4-FFF2-40B4-BE49-F238E27FC236}">
                <a16:creationId xmlns:a16="http://schemas.microsoft.com/office/drawing/2014/main" id="{D2C89DA2-2D23-4B4A-A7C9-0985787A0B3A}"/>
              </a:ext>
            </a:extLst>
          </p:cNvPr>
          <p:cNvSpPr>
            <a:spLocks xmlns:a="http://schemas.openxmlformats.org/drawingml/2006/main" noGrp="1"/>
          </p:cNvSpPr>
          <p:nvPr/>
        </p:nvSpPr>
        <p:spPr>
          <a:xfrm xmlns:a="http://schemas.openxmlformats.org/drawingml/2006/main">
            <a:off x="7048500" y="5867400"/>
            <a:ext cx="4000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6BFC6"/>
                </a:solidFill>
                <a:latin typeface="Arial"/>
                <a:ea typeface="Arial"/>
                <a:cs typeface="Arial"/>
              </a:defRPr>
            </a:pPr>
            <a:r>
              <a:rPr sz="1575" b="0">
                <a:solidFill>
                  <a:srgbClr val="B6BFC6"/>
                </a:solidFill>
                <a:latin typeface="Arial"/>
                <a:ea typeface="Arial"/>
                <a:cs typeface="Arial"/>
              </a:rPr>
              <a:t>One of five equal units</a:t>
            </a:r>
          </a:p>
        </p:txBody>
      </p:sp>
    </p:spTree>
    <p:extLst>
      <p:ext uri="{BB962C8B-B14F-4D97-AF65-F5344CB8AC3E}">
        <p14:creationId xmlns:p14="http://schemas.microsoft.com/office/powerpoint/2010/main" val="30540678"/>
      </p:ext>
    </p:extLst>
  </p:cSld>
</p:sld>
</file>

<file path=ppt/slides/slide14.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E340CBA-877C-4B77-8E28-585F354F154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03 · STORY THROUGH TIME</a:t>
            </a:r>
          </a:p>
        </p:txBody>
      </p:sp>
      <p:sp>
        <p:nvSpPr>
          <p:cNvPr id="2" name="">
            <a:extLst xmlns:a="http://schemas.openxmlformats.org/drawingml/2006/main">
              <a:ext uri="{FF2B5EF4-FFF2-40B4-BE49-F238E27FC236}">
                <a16:creationId xmlns:a16="http://schemas.microsoft.com/office/drawing/2014/main" id="{B0E8F115-A26D-480C-9B09-125D40FE739A}"/>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14</a:t>
            </a:r>
          </a:p>
        </p:txBody>
      </p:sp>
      <p:sp>
        <p:nvSpPr>
          <p:cNvPr id="3" name="">
            <a:extLst xmlns:a="http://schemas.openxmlformats.org/drawingml/2006/main">
              <a:ext uri="{FF2B5EF4-FFF2-40B4-BE49-F238E27FC236}">
                <a16:creationId xmlns:a16="http://schemas.microsoft.com/office/drawing/2014/main" id="{D526C1FB-0193-4912-A9C7-B10D9240EB1C}"/>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A short infographic has an arc</a:t>
            </a:r>
          </a:p>
        </p:txBody>
      </p:sp>
      <p:sp>
        <p:nvSpPr>
          <p:cNvPr id="4" name="">
            <a:extLst xmlns:a="http://schemas.openxmlformats.org/drawingml/2006/main">
              <a:ext uri="{FF2B5EF4-FFF2-40B4-BE49-F238E27FC236}">
                <a16:creationId xmlns:a16="http://schemas.microsoft.com/office/drawing/2014/main" id="{A2E67C73-0EF9-40BD-87A2-532AB98D06A5}"/>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Hook → Setup → Explanation → Payoff</a:t>
            </a:r>
          </a:p>
        </p:txBody>
      </p:sp>
      <p:sp>
        <p:nvSpPr>
          <p:cNvPr id="5" name="">
            <a:extLst xmlns:a="http://schemas.openxmlformats.org/drawingml/2006/main">
              <a:ext uri="{FF2B5EF4-FFF2-40B4-BE49-F238E27FC236}">
                <a16:creationId xmlns:a16="http://schemas.microsoft.com/office/drawing/2014/main" id="{DB35C351-3573-4FF0-AE57-B7E12C5E9393}"/>
              </a:ext>
            </a:extLst>
          </p:cNvPr>
          <p:cNvSpPr>
            <a:spLocks xmlns:a="http://schemas.openxmlformats.org/drawingml/2006/main" noGrp="1"/>
          </p:cNvSpPr>
          <p:nvPr/>
        </p:nvSpPr>
        <p:spPr>
          <a:xfrm xmlns:a="http://schemas.openxmlformats.org/drawingml/2006/main">
            <a:off x="666750" y="33813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Question: what are we trying to understand?</a:t>
            </a:r>
          </a:p>
        </p:txBody>
      </p:sp>
      <p:sp>
        <p:nvSpPr>
          <p:cNvPr id="6" name="">
            <a:extLst xmlns:a="http://schemas.openxmlformats.org/drawingml/2006/main">
              <a:ext uri="{FF2B5EF4-FFF2-40B4-BE49-F238E27FC236}">
                <a16:creationId xmlns:a16="http://schemas.microsoft.com/office/drawing/2014/main" id="{7FF0DFEF-8CAD-4822-958A-B0B89E35E511}"/>
              </a:ext>
            </a:extLst>
          </p:cNvPr>
          <p:cNvSpPr>
            <a:spLocks xmlns:a="http://schemas.openxmlformats.org/drawingml/2006/main" noGrp="1"/>
          </p:cNvSpPr>
          <p:nvPr/>
        </p:nvSpPr>
        <p:spPr>
          <a:xfrm xmlns:a="http://schemas.openxmlformats.org/drawingml/2006/main">
            <a:off x="666750" y="41814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Evidence: what relationship answers it?</a:t>
            </a:r>
          </a:p>
        </p:txBody>
      </p:sp>
      <p:sp>
        <p:nvSpPr>
          <p:cNvPr id="7" name="">
            <a:extLst xmlns:a="http://schemas.openxmlformats.org/drawingml/2006/main">
              <a:ext uri="{FF2B5EF4-FFF2-40B4-BE49-F238E27FC236}">
                <a16:creationId xmlns:a16="http://schemas.microsoft.com/office/drawing/2014/main" id="{565EF711-FF90-4857-800F-CF4F37EA783D}"/>
              </a:ext>
            </a:extLst>
          </p:cNvPr>
          <p:cNvSpPr>
            <a:spLocks xmlns:a="http://schemas.openxmlformats.org/drawingml/2006/main" noGrp="1"/>
          </p:cNvSpPr>
          <p:nvPr/>
        </p:nvSpPr>
        <p:spPr>
          <a:xfrm xmlns:a="http://schemas.openxmlformats.org/drawingml/2006/main">
            <a:off x="666750" y="49815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Insight: what should stay with the viewer?</a:t>
            </a:r>
          </a:p>
        </p:txBody>
      </p:sp>
    </p:spTree>
    <p:extLst>
      <p:ext uri="{BB962C8B-B14F-4D97-AF65-F5344CB8AC3E}">
        <p14:creationId xmlns:p14="http://schemas.microsoft.com/office/powerpoint/2010/main" val="832562861"/>
      </p:ext>
    </p:extLst>
  </p:cSld>
</p:sld>
</file>

<file path=ppt/slides/slide15.xml><?xml version="1.0" encoding="utf-8"?>
<p:sld xmlns:p="http://schemas.openxmlformats.org/presentationml/2006/main">
  <p:cSld>
    <p:bg>
      <p:bgPr>
        <a:solidFill xmlns:a="http://schemas.openxmlformats.org/drawingml/2006/main">
          <a:srgbClr val="F3F5F3"/>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ECE48DD6-86AF-44FE-96BC-DD52D129E3E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9B4500"/>
                </a:solidFill>
                <a:latin typeface="Arial"/>
                <a:ea typeface="Arial"/>
                <a:cs typeface="Arial"/>
              </a:defRPr>
            </a:pPr>
            <a:r>
              <a:rPr sz="1275" b="1">
                <a:solidFill>
                  <a:srgbClr val="9B4500"/>
                </a:solidFill>
                <a:latin typeface="Arial"/>
                <a:ea typeface="Arial"/>
                <a:cs typeface="Arial"/>
              </a:rPr>
              <a:t>03 · STORY THROUGH TIME</a:t>
            </a:r>
          </a:p>
        </p:txBody>
      </p:sp>
      <p:sp>
        <p:nvSpPr>
          <p:cNvPr id="2" name="">
            <a:extLst xmlns:a="http://schemas.openxmlformats.org/drawingml/2006/main">
              <a:ext uri="{FF2B5EF4-FFF2-40B4-BE49-F238E27FC236}">
                <a16:creationId xmlns:a16="http://schemas.microsoft.com/office/drawing/2014/main" id="{C40B1467-C903-4967-9CE8-07AE6A988B98}"/>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6545F"/>
                </a:solidFill>
                <a:latin typeface="Arial"/>
                <a:ea typeface="Arial"/>
                <a:cs typeface="Arial"/>
              </a:defRPr>
            </a:pPr>
            <a:r>
              <a:rPr sz="1275" b="0">
                <a:solidFill>
                  <a:srgbClr val="46545F"/>
                </a:solidFill>
                <a:latin typeface="Arial"/>
                <a:ea typeface="Arial"/>
                <a:cs typeface="Arial"/>
              </a:rPr>
              <a:t>15</a:t>
            </a:r>
          </a:p>
        </p:txBody>
      </p:sp>
      <p:sp>
        <p:nvSpPr>
          <p:cNvPr id="3" name="">
            <a:extLst xmlns:a="http://schemas.openxmlformats.org/drawingml/2006/main">
              <a:ext uri="{FF2B5EF4-FFF2-40B4-BE49-F238E27FC236}">
                <a16:creationId xmlns:a16="http://schemas.microsoft.com/office/drawing/2014/main" id="{51544424-FFDB-41B7-B9DA-1DC060258616}"/>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142027"/>
                </a:solidFill>
                <a:latin typeface="Arial"/>
                <a:ea typeface="Arial"/>
                <a:cs typeface="Arial"/>
              </a:defRPr>
            </a:pPr>
            <a:r>
              <a:rPr sz="3675" b="1">
                <a:solidFill>
                  <a:srgbClr val="142027"/>
                </a:solidFill>
                <a:latin typeface="Arial"/>
                <a:ea typeface="Arial"/>
                <a:cs typeface="Arial"/>
              </a:rPr>
              <a:t>A reveal has a reading order</a:t>
            </a:r>
          </a:p>
        </p:txBody>
      </p:sp>
      <p:sp>
        <p:nvSpPr>
          <p:cNvPr id="4" name="">
            <a:extLst xmlns:a="http://schemas.openxmlformats.org/drawingml/2006/main">
              <a:ext uri="{FF2B5EF4-FFF2-40B4-BE49-F238E27FC236}">
                <a16:creationId xmlns:a16="http://schemas.microsoft.com/office/drawing/2014/main" id="{ADB7A783-83A7-4F79-A44E-1B7E87E76B6F}"/>
              </a:ext>
            </a:extLst>
          </p:cNvPr>
          <p:cNvSpPr>
            <a:spLocks xmlns:a="http://schemas.openxmlformats.org/drawingml/2006/main" noGrp="1"/>
          </p:cNvSpPr>
          <p:nvPr/>
        </p:nvSpPr>
        <p:spPr>
          <a:xfrm xmlns:a="http://schemas.openxmlformats.org/drawingml/2006/main">
            <a:off x="609600" y="2095500"/>
            <a:ext cx="423862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142027"/>
                </a:solidFill>
                <a:latin typeface="Arial"/>
                <a:ea typeface="Arial"/>
                <a:cs typeface="Arial"/>
              </a:defRPr>
            </a:pPr>
            <a:r>
              <a:rPr sz="2475" b="1">
                <a:solidFill>
                  <a:srgbClr val="142027"/>
                </a:solidFill>
                <a:latin typeface="Arial"/>
                <a:ea typeface="Arial"/>
                <a:cs typeface="Arial"/>
              </a:rPr>
              <a:t>Normal → expectation → exception → meaning</a:t>
            </a:r>
          </a:p>
        </p:txBody>
      </p:sp>
      <p:sp>
        <p:nvSpPr>
          <p:cNvPr id="5" name="">
            <a:extLst xmlns:a="http://schemas.openxmlformats.org/drawingml/2006/main">
              <a:ext uri="{FF2B5EF4-FFF2-40B4-BE49-F238E27FC236}">
                <a16:creationId xmlns:a16="http://schemas.microsoft.com/office/drawing/2014/main" id="{47C13032-5B30-4AD2-B597-5D8CB42A29AC}"/>
              </a:ext>
            </a:extLst>
          </p:cNvPr>
          <p:cNvSpPr>
            <a:spLocks xmlns:a="http://schemas.openxmlformats.org/drawingml/2006/main" noGrp="1"/>
          </p:cNvSpPr>
          <p:nvPr/>
        </p:nvSpPr>
        <p:spPr>
          <a:xfrm xmlns:a="http://schemas.openxmlformats.org/drawingml/2006/main">
            <a:off x="609600" y="3429000"/>
            <a:ext cx="4238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6545F"/>
                </a:solidFill>
                <a:latin typeface="Arial"/>
                <a:ea typeface="Arial"/>
                <a:cs typeface="Arial"/>
              </a:defRPr>
            </a:pPr>
            <a:r>
              <a:rPr sz="1875" b="0">
                <a:solidFill>
                  <a:srgbClr val="46545F"/>
                </a:solidFill>
                <a:latin typeface="Arial"/>
                <a:ea typeface="Arial"/>
                <a:cs typeface="Arial"/>
              </a:rPr>
              <a:t>Establish the pattern</a:t>
            </a:r>
          </a:p>
        </p:txBody>
      </p:sp>
      <p:sp>
        <p:nvSpPr>
          <p:cNvPr id="6" name="">
            <a:extLst xmlns:a="http://schemas.openxmlformats.org/drawingml/2006/main">
              <a:ext uri="{FF2B5EF4-FFF2-40B4-BE49-F238E27FC236}">
                <a16:creationId xmlns:a16="http://schemas.microsoft.com/office/drawing/2014/main" id="{05F097D7-335F-4FA6-ACC2-CAD8EA08C6A7}"/>
              </a:ext>
            </a:extLst>
          </p:cNvPr>
          <p:cNvSpPr>
            <a:spLocks xmlns:a="http://schemas.openxmlformats.org/drawingml/2006/main" noGrp="1"/>
          </p:cNvSpPr>
          <p:nvPr/>
        </p:nvSpPr>
        <p:spPr>
          <a:xfrm xmlns:a="http://schemas.openxmlformats.org/drawingml/2006/main">
            <a:off x="609600" y="4019550"/>
            <a:ext cx="4238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6545F"/>
                </a:solidFill>
                <a:latin typeface="Arial"/>
                <a:ea typeface="Arial"/>
                <a:cs typeface="Arial"/>
              </a:defRPr>
            </a:pPr>
            <a:r>
              <a:rPr sz="1875" b="0">
                <a:solidFill>
                  <a:srgbClr val="46545F"/>
                </a:solidFill>
                <a:latin typeface="Arial"/>
                <a:ea typeface="Arial"/>
                <a:cs typeface="Arial"/>
              </a:rPr>
              <a:t>Let the exception appear</a:t>
            </a:r>
          </a:p>
        </p:txBody>
      </p:sp>
      <p:sp>
        <p:nvSpPr>
          <p:cNvPr id="7" name="">
            <a:extLst xmlns:a="http://schemas.openxmlformats.org/drawingml/2006/main">
              <a:ext uri="{FF2B5EF4-FFF2-40B4-BE49-F238E27FC236}">
                <a16:creationId xmlns:a16="http://schemas.microsoft.com/office/drawing/2014/main" id="{751F7BCD-9528-4208-8C67-0C7AD41505E7}"/>
              </a:ext>
            </a:extLst>
          </p:cNvPr>
          <p:cNvSpPr>
            <a:spLocks xmlns:a="http://schemas.openxmlformats.org/drawingml/2006/main" noGrp="1"/>
          </p:cNvSpPr>
          <p:nvPr/>
        </p:nvSpPr>
        <p:spPr>
          <a:xfrm xmlns:a="http://schemas.openxmlformats.org/drawingml/2006/main">
            <a:off x="609600" y="4610100"/>
            <a:ext cx="4238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6545F"/>
                </a:solidFill>
                <a:latin typeface="Arial"/>
                <a:ea typeface="Arial"/>
                <a:cs typeface="Arial"/>
              </a:defRPr>
            </a:pPr>
            <a:r>
              <a:rPr sz="1875" b="0">
                <a:solidFill>
                  <a:srgbClr val="46545F"/>
                </a:solidFill>
                <a:latin typeface="Arial"/>
                <a:ea typeface="Arial"/>
                <a:cs typeface="Arial"/>
              </a:rPr>
              <a:t>Explain the consequence</a:t>
            </a:r>
          </a:p>
        </p:txBody>
      </p:sp>
      <p:graphicFrame>
        <p:nvGraphicFramePr>
          <p:cNvPr id="17" name="Chart"/>
          <p:cNvGraphicFramePr/>
          <p:nvPr/>
        </p:nvGraphicFramePr>
        <p:xfrm>
          <a:off xmlns:a="http://schemas.openxmlformats.org/drawingml/2006/main" x="5191125" y="2095500"/>
          <a:ext xmlns:a="http://schemas.openxmlformats.org/drawingml/2006/main" cx="6381750" cy="3524250"/>
        </p:xfrm>
        <a:graphic xmlns:a="http://schemas.openxmlformats.org/drawingml/2006/main">
          <a:graphicData uri="http://schemas.openxmlformats.org/drawingml/2006/chart">
            <c:chart xmlns:r="http://schemas.openxmlformats.org/officeDocument/2006/relationships" xmlns:c="http://schemas.openxmlformats.org/drawingml/2006/chart" r:id="R9691c75edce142d8"/>
          </a:graphicData>
        </a:graphic>
      </p:graphicFrame>
      <p:sp>
        <p:nvSpPr>
          <p:cNvPr id="9" name="">
            <a:extLst xmlns:a="http://schemas.openxmlformats.org/drawingml/2006/main">
              <a:ext uri="{FF2B5EF4-FFF2-40B4-BE49-F238E27FC236}">
                <a16:creationId xmlns:a16="http://schemas.microsoft.com/office/drawing/2014/main" id="{CCF85293-0382-4313-996A-9AF85055BAC1}"/>
              </a:ext>
            </a:extLst>
          </p:cNvPr>
          <p:cNvSpPr>
            <a:spLocks xmlns:a="http://schemas.openxmlformats.org/drawingml/2006/main" noGrp="1"/>
          </p:cNvSpPr>
          <p:nvPr/>
        </p:nvSpPr>
        <p:spPr>
          <a:xfrm xmlns:a="http://schemas.openxmlformats.org/drawingml/2006/main">
            <a:off x="5238750" y="5791200"/>
            <a:ext cx="6191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545F"/>
                </a:solidFill>
                <a:latin typeface="Arial"/>
                <a:ea typeface="Arial"/>
                <a:cs typeface="Arial"/>
              </a:defRPr>
            </a:pPr>
            <a:r>
              <a:rPr sz="1500" b="0">
                <a:solidFill>
                  <a:srgbClr val="46545F"/>
                </a:solidFill>
                <a:latin typeface="Arial"/>
                <a:ea typeface="Arial"/>
                <a:cs typeface="Arial"/>
              </a:rPr>
              <a:t>Invented classroom data</a:t>
            </a:r>
          </a:p>
        </p:txBody>
      </p:sp>
    </p:spTree>
    <p:extLst>
      <p:ext uri="{BB962C8B-B14F-4D97-AF65-F5344CB8AC3E}">
        <p14:creationId xmlns:p14="http://schemas.microsoft.com/office/powerpoint/2010/main" val="102985836"/>
      </p:ext>
    </p:extLst>
  </p:cSld>
</p:sld>
</file>

<file path=ppt/slides/slide16.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8C99E81F-D4E5-4331-8CBA-C45A3A5FF44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03 · STORY THROUGH TIME</a:t>
            </a:r>
          </a:p>
        </p:txBody>
      </p:sp>
      <p:sp>
        <p:nvSpPr>
          <p:cNvPr id="2" name="">
            <a:extLst xmlns:a="http://schemas.openxmlformats.org/drawingml/2006/main">
              <a:ext uri="{FF2B5EF4-FFF2-40B4-BE49-F238E27FC236}">
                <a16:creationId xmlns:a16="http://schemas.microsoft.com/office/drawing/2014/main" id="{97CA7013-9601-46C5-BA5E-159E1E04AC8E}"/>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16</a:t>
            </a:r>
          </a:p>
        </p:txBody>
      </p:sp>
      <p:sp>
        <p:nvSpPr>
          <p:cNvPr id="3" name="">
            <a:extLst xmlns:a="http://schemas.openxmlformats.org/drawingml/2006/main">
              <a:ext uri="{FF2B5EF4-FFF2-40B4-BE49-F238E27FC236}">
                <a16:creationId xmlns:a16="http://schemas.microsoft.com/office/drawing/2014/main" id="{3BCE2E8A-96D6-4D81-A65F-BE55C53D5264}"/>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Comparison keeps its frame</a:t>
            </a:r>
          </a:p>
        </p:txBody>
      </p:sp>
      <p:sp>
        <p:nvSpPr>
          <p:cNvPr id="4" name="">
            <a:extLst xmlns:a="http://schemas.openxmlformats.org/drawingml/2006/main">
              <a:ext uri="{FF2B5EF4-FFF2-40B4-BE49-F238E27FC236}">
                <a16:creationId xmlns:a16="http://schemas.microsoft.com/office/drawing/2014/main" id="{19639C25-7848-4BD2-8C36-F052F263CB62}"/>
              </a:ext>
            </a:extLst>
          </p:cNvPr>
          <p:cNvSpPr>
            <a:spLocks xmlns:a="http://schemas.openxmlformats.org/drawingml/2006/main" noGrp="1"/>
          </p:cNvSpPr>
          <p:nvPr/>
        </p:nvSpPr>
        <p:spPr>
          <a:xfrm xmlns:a="http://schemas.openxmlformats.org/drawingml/2006/main">
            <a:off x="609600" y="2076450"/>
            <a:ext cx="10858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62D8EF"/>
                </a:solidFill>
                <a:latin typeface="Arial"/>
                <a:ea typeface="Arial"/>
                <a:cs typeface="Arial"/>
              </a:defRPr>
            </a:pPr>
            <a:r>
              <a:rPr sz="2550" b="0">
                <a:solidFill>
                  <a:srgbClr val="62D8EF"/>
                </a:solidFill>
                <a:latin typeface="Arial"/>
                <a:ea typeface="Arial"/>
                <a:cs typeface="Arial"/>
              </a:rPr>
              <a:t>Before / after and small multiples need stable references.</a:t>
            </a:r>
          </a:p>
        </p:txBody>
      </p:sp>
      <p:sp>
        <p:nvSpPr>
          <p:cNvPr id="5" name="">
            <a:extLst xmlns:a="http://schemas.openxmlformats.org/drawingml/2006/main">
              <a:ext uri="{FF2B5EF4-FFF2-40B4-BE49-F238E27FC236}">
                <a16:creationId xmlns:a16="http://schemas.microsoft.com/office/drawing/2014/main" id="{D278EC80-8E3F-4AB7-872D-4C96D45F4BEE}"/>
              </a:ext>
            </a:extLst>
          </p:cNvPr>
          <p:cNvSpPr>
            <a:spLocks xmlns:a="http://schemas.openxmlformats.org/drawingml/2006/main" noGrp="1"/>
          </p:cNvSpPr>
          <p:nvPr/>
        </p:nvSpPr>
        <p:spPr>
          <a:xfrm xmlns:a="http://schemas.openxmlformats.org/drawingml/2006/main">
            <a:off x="609600" y="3095625"/>
            <a:ext cx="314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5F5F2"/>
                </a:solidFill>
                <a:latin typeface="Arial"/>
                <a:ea typeface="Arial"/>
                <a:cs typeface="Arial"/>
              </a:defRPr>
            </a:pPr>
            <a:r>
              <a:rPr sz="2025" b="1">
                <a:solidFill>
                  <a:srgbClr val="F5F5F2"/>
                </a:solidFill>
                <a:latin typeface="Arial"/>
                <a:ea typeface="Arial"/>
                <a:cs typeface="Arial"/>
              </a:rPr>
              <a:t>Group A</a:t>
            </a:r>
          </a:p>
        </p:txBody>
      </p:sp>
      <p:graphicFrame>
        <p:nvGraphicFramePr>
          <p:cNvPr id="17" name="Chart"/>
          <p:cNvGraphicFramePr/>
          <p:nvPr/>
        </p:nvGraphicFramePr>
        <p:xfrm>
          <a:off xmlns:a="http://schemas.openxmlformats.org/drawingml/2006/main" x="609600" y="3619500"/>
          <a:ext xmlns:a="http://schemas.openxmlformats.org/drawingml/2006/main" cx="3333750" cy="2000250"/>
        </p:xfrm>
        <a:graphic xmlns:a="http://schemas.openxmlformats.org/drawingml/2006/main">
          <a:graphicData uri="http://schemas.openxmlformats.org/drawingml/2006/chart">
            <c:chart xmlns:r="http://schemas.openxmlformats.org/officeDocument/2006/relationships" xmlns:c="http://schemas.openxmlformats.org/drawingml/2006/chart" r:id="R3d59f29c4c2f4b5c"/>
          </a:graphicData>
        </a:graphic>
      </p:graphicFrame>
      <p:sp>
        <p:nvSpPr>
          <p:cNvPr id="7" name="">
            <a:extLst xmlns:a="http://schemas.openxmlformats.org/drawingml/2006/main">
              <a:ext uri="{FF2B5EF4-FFF2-40B4-BE49-F238E27FC236}">
                <a16:creationId xmlns:a16="http://schemas.microsoft.com/office/drawing/2014/main" id="{76A65695-D8E9-405E-88AE-02CA2D4D0A56}"/>
              </a:ext>
            </a:extLst>
          </p:cNvPr>
          <p:cNvSpPr>
            <a:spLocks xmlns:a="http://schemas.openxmlformats.org/drawingml/2006/main" noGrp="1"/>
          </p:cNvSpPr>
          <p:nvPr/>
        </p:nvSpPr>
        <p:spPr>
          <a:xfrm xmlns:a="http://schemas.openxmlformats.org/drawingml/2006/main">
            <a:off x="4419600" y="3095625"/>
            <a:ext cx="314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5F5F2"/>
                </a:solidFill>
                <a:latin typeface="Arial"/>
                <a:ea typeface="Arial"/>
                <a:cs typeface="Arial"/>
              </a:defRPr>
            </a:pPr>
            <a:r>
              <a:rPr sz="2025" b="1">
                <a:solidFill>
                  <a:srgbClr val="F5F5F2"/>
                </a:solidFill>
                <a:latin typeface="Arial"/>
                <a:ea typeface="Arial"/>
                <a:cs typeface="Arial"/>
              </a:rPr>
              <a:t>Group B</a:t>
            </a:r>
          </a:p>
        </p:txBody>
      </p:sp>
      <p:graphicFrame>
        <p:nvGraphicFramePr>
          <p:cNvPr id="19" name="Chart"/>
          <p:cNvGraphicFramePr/>
          <p:nvPr/>
        </p:nvGraphicFramePr>
        <p:xfrm>
          <a:off xmlns:a="http://schemas.openxmlformats.org/drawingml/2006/main" x="4419600" y="3619500"/>
          <a:ext xmlns:a="http://schemas.openxmlformats.org/drawingml/2006/main" cx="3333750" cy="2000250"/>
        </p:xfrm>
        <a:graphic xmlns:a="http://schemas.openxmlformats.org/drawingml/2006/main">
          <a:graphicData uri="http://schemas.openxmlformats.org/drawingml/2006/chart">
            <c:chart xmlns:r="http://schemas.openxmlformats.org/officeDocument/2006/relationships" xmlns:c="http://schemas.openxmlformats.org/drawingml/2006/chart" r:id="Re22b42cb2aaf45b2"/>
          </a:graphicData>
        </a:graphic>
      </p:graphicFrame>
      <p:sp>
        <p:nvSpPr>
          <p:cNvPr id="9" name="">
            <a:extLst xmlns:a="http://schemas.openxmlformats.org/drawingml/2006/main">
              <a:ext uri="{FF2B5EF4-FFF2-40B4-BE49-F238E27FC236}">
                <a16:creationId xmlns:a16="http://schemas.microsoft.com/office/drawing/2014/main" id="{000371C7-344E-4654-8E11-F2D3DDB809D5}"/>
              </a:ext>
            </a:extLst>
          </p:cNvPr>
          <p:cNvSpPr>
            <a:spLocks xmlns:a="http://schemas.openxmlformats.org/drawingml/2006/main" noGrp="1"/>
          </p:cNvSpPr>
          <p:nvPr/>
        </p:nvSpPr>
        <p:spPr>
          <a:xfrm xmlns:a="http://schemas.openxmlformats.org/drawingml/2006/main">
            <a:off x="8229600" y="3095625"/>
            <a:ext cx="314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5F5F2"/>
                </a:solidFill>
                <a:latin typeface="Arial"/>
                <a:ea typeface="Arial"/>
                <a:cs typeface="Arial"/>
              </a:defRPr>
            </a:pPr>
            <a:r>
              <a:rPr sz="2025" b="1">
                <a:solidFill>
                  <a:srgbClr val="F5F5F2"/>
                </a:solidFill>
                <a:latin typeface="Arial"/>
                <a:ea typeface="Arial"/>
                <a:cs typeface="Arial"/>
              </a:rPr>
              <a:t>Group C</a:t>
            </a:r>
          </a:p>
        </p:txBody>
      </p:sp>
      <p:graphicFrame>
        <p:nvGraphicFramePr>
          <p:cNvPr id="21" name="Chart"/>
          <p:cNvGraphicFramePr/>
          <p:nvPr/>
        </p:nvGraphicFramePr>
        <p:xfrm>
          <a:off xmlns:a="http://schemas.openxmlformats.org/drawingml/2006/main" x="8229600" y="3619500"/>
          <a:ext xmlns:a="http://schemas.openxmlformats.org/drawingml/2006/main" cx="3333750" cy="2000250"/>
        </p:xfrm>
        <a:graphic xmlns:a="http://schemas.openxmlformats.org/drawingml/2006/main">
          <a:graphicData uri="http://schemas.openxmlformats.org/drawingml/2006/chart">
            <c:chart xmlns:r="http://schemas.openxmlformats.org/officeDocument/2006/relationships" xmlns:c="http://schemas.openxmlformats.org/drawingml/2006/chart" r:id="R56a8a0e5294d47d3"/>
          </a:graphicData>
        </a:graphic>
      </p:graphicFrame>
      <p:sp>
        <p:nvSpPr>
          <p:cNvPr id="11" name="">
            <a:extLst xmlns:a="http://schemas.openxmlformats.org/drawingml/2006/main">
              <a:ext uri="{FF2B5EF4-FFF2-40B4-BE49-F238E27FC236}">
                <a16:creationId xmlns:a16="http://schemas.microsoft.com/office/drawing/2014/main" id="{0F2173E3-4BE1-4860-93AC-BAB85347D526}"/>
              </a:ext>
            </a:extLst>
          </p:cNvPr>
          <p:cNvSpPr>
            <a:spLocks xmlns:a="http://schemas.openxmlformats.org/drawingml/2006/main" noGrp="1"/>
          </p:cNvSpPr>
          <p:nvPr/>
        </p:nvSpPr>
        <p:spPr>
          <a:xfrm xmlns:a="http://schemas.openxmlformats.org/drawingml/2006/main">
            <a:off x="609600" y="5905500"/>
            <a:ext cx="10572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6BFC6"/>
                </a:solidFill>
                <a:latin typeface="Arial"/>
                <a:ea typeface="Arial"/>
                <a:cs typeface="Arial"/>
              </a:defRPr>
            </a:pPr>
            <a:r>
              <a:rPr sz="1575" b="0">
                <a:solidFill>
                  <a:srgbClr val="B6BFC6"/>
                </a:solidFill>
                <a:latin typeface="Arial"/>
                <a:ea typeface="Arial"/>
                <a:cs typeface="Arial"/>
              </a:rPr>
              <a:t>Small multiples · same 0–30 scale · invented values in units</a:t>
            </a:r>
          </a:p>
        </p:txBody>
      </p:sp>
    </p:spTree>
    <p:extLst>
      <p:ext uri="{BB962C8B-B14F-4D97-AF65-F5344CB8AC3E}">
        <p14:creationId xmlns:p14="http://schemas.microsoft.com/office/powerpoint/2010/main" val="1987962485"/>
      </p:ext>
    </p:extLst>
  </p:cSld>
</p:sld>
</file>

<file path=ppt/slides/slide17.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2FDA1D4-DFEC-489F-AB42-F06539357B0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03 · STORY THROUGH TIME</a:t>
            </a:r>
          </a:p>
        </p:txBody>
      </p:sp>
      <p:sp>
        <p:nvSpPr>
          <p:cNvPr id="2" name="">
            <a:extLst xmlns:a="http://schemas.openxmlformats.org/drawingml/2006/main">
              <a:ext uri="{FF2B5EF4-FFF2-40B4-BE49-F238E27FC236}">
                <a16:creationId xmlns:a16="http://schemas.microsoft.com/office/drawing/2014/main" id="{42AC7631-7968-4EB5-878F-B2028BDBC9EA}"/>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17</a:t>
            </a:r>
          </a:p>
        </p:txBody>
      </p:sp>
      <p:sp>
        <p:nvSpPr>
          <p:cNvPr id="3" name="">
            <a:extLst xmlns:a="http://schemas.openxmlformats.org/drawingml/2006/main">
              <a:ext uri="{FF2B5EF4-FFF2-40B4-BE49-F238E27FC236}">
                <a16:creationId xmlns:a16="http://schemas.microsoft.com/office/drawing/2014/main" id="{F9D9C6AF-5256-4994-B151-2077FC86FC0D}"/>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Continuity preserves identity</a:t>
            </a:r>
          </a:p>
        </p:txBody>
      </p:sp>
      <p:sp>
        <p:nvSpPr>
          <p:cNvPr id="4" name="">
            <a:extLst xmlns:a="http://schemas.openxmlformats.org/drawingml/2006/main">
              <a:ext uri="{FF2B5EF4-FFF2-40B4-BE49-F238E27FC236}">
                <a16:creationId xmlns:a16="http://schemas.microsoft.com/office/drawing/2014/main" id="{E24B81BA-136D-4C3D-B414-6BE0A2E1CD4A}"/>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The viewer should know what survived the transition.</a:t>
            </a:r>
          </a:p>
        </p:txBody>
      </p:sp>
      <p:sp>
        <p:nvSpPr>
          <p:cNvPr id="5" name="">
            <a:extLst xmlns:a="http://schemas.openxmlformats.org/drawingml/2006/main">
              <a:ext uri="{FF2B5EF4-FFF2-40B4-BE49-F238E27FC236}">
                <a16:creationId xmlns:a16="http://schemas.microsoft.com/office/drawing/2014/main" id="{F623BFAD-3044-43B3-B082-D9973AD857C2}"/>
              </a:ext>
            </a:extLst>
          </p:cNvPr>
          <p:cNvSpPr>
            <a:spLocks xmlns:a="http://schemas.openxmlformats.org/drawingml/2006/main" noGrp="1"/>
          </p:cNvSpPr>
          <p:nvPr/>
        </p:nvSpPr>
        <p:spPr>
          <a:xfrm xmlns:a="http://schemas.openxmlformats.org/drawingml/2006/main">
            <a:off x="666750" y="332422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Persistent identity: A remains A</a:t>
            </a:r>
          </a:p>
        </p:txBody>
      </p:sp>
      <p:sp>
        <p:nvSpPr>
          <p:cNvPr id="6" name="">
            <a:extLst xmlns:a="http://schemas.openxmlformats.org/drawingml/2006/main">
              <a:ext uri="{FF2B5EF4-FFF2-40B4-BE49-F238E27FC236}">
                <a16:creationId xmlns:a16="http://schemas.microsoft.com/office/drawing/2014/main" id="{C249FA97-1A21-441B-B10A-8A2D382AFE84}"/>
              </a:ext>
            </a:extLst>
          </p:cNvPr>
          <p:cNvSpPr>
            <a:spLocks xmlns:a="http://schemas.openxmlformats.org/drawingml/2006/main" noGrp="1"/>
          </p:cNvSpPr>
          <p:nvPr/>
        </p:nvSpPr>
        <p:spPr>
          <a:xfrm xmlns:a="http://schemas.openxmlformats.org/drawingml/2006/main">
            <a:off x="666750" y="394335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Visual anchor: the route stays visible</a:t>
            </a:r>
          </a:p>
        </p:txBody>
      </p:sp>
      <p:sp>
        <p:nvSpPr>
          <p:cNvPr id="7" name="">
            <a:extLst xmlns:a="http://schemas.openxmlformats.org/drawingml/2006/main">
              <a:ext uri="{FF2B5EF4-FFF2-40B4-BE49-F238E27FC236}">
                <a16:creationId xmlns:a16="http://schemas.microsoft.com/office/drawing/2014/main" id="{4E3B5E6A-5E8B-48B4-BFD8-AE3497B66A59}"/>
              </a:ext>
            </a:extLst>
          </p:cNvPr>
          <p:cNvSpPr>
            <a:spLocks xmlns:a="http://schemas.openxmlformats.org/drawingml/2006/main" noGrp="1"/>
          </p:cNvSpPr>
          <p:nvPr/>
        </p:nvSpPr>
        <p:spPr>
          <a:xfrm xmlns:a="http://schemas.openxmlformats.org/drawingml/2006/main">
            <a:off x="666750" y="456247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Match cut: a shape links two ideas</a:t>
            </a:r>
          </a:p>
        </p:txBody>
      </p:sp>
      <p:sp>
        <p:nvSpPr>
          <p:cNvPr id="8" name="">
            <a:extLst xmlns:a="http://schemas.openxmlformats.org/drawingml/2006/main">
              <a:ext uri="{FF2B5EF4-FFF2-40B4-BE49-F238E27FC236}">
                <a16:creationId xmlns:a16="http://schemas.microsoft.com/office/drawing/2014/main" id="{FCAF9CFF-BA11-4AEA-8E59-36BDEE2DA209}"/>
              </a:ext>
            </a:extLst>
          </p:cNvPr>
          <p:cNvSpPr>
            <a:spLocks xmlns:a="http://schemas.openxmlformats.org/drawingml/2006/main" noGrp="1"/>
          </p:cNvSpPr>
          <p:nvPr/>
        </p:nvSpPr>
        <p:spPr>
          <a:xfrm xmlns:a="http://schemas.openxmlformats.org/drawingml/2006/main">
            <a:off x="666750" y="518160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Morph: a label explains the new meaning</a:t>
            </a:r>
          </a:p>
        </p:txBody>
      </p:sp>
    </p:spTree>
    <p:extLst>
      <p:ext uri="{BB962C8B-B14F-4D97-AF65-F5344CB8AC3E}">
        <p14:creationId xmlns:p14="http://schemas.microsoft.com/office/powerpoint/2010/main" val="1084476222"/>
      </p:ext>
    </p:extLst>
  </p:cSld>
</p:sld>
</file>

<file path=ppt/slides/slide18.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C7BA009-B8DD-4206-81A5-FB03A751000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03 · STORY THROUGH TIME</a:t>
            </a:r>
          </a:p>
        </p:txBody>
      </p:sp>
      <p:sp>
        <p:nvSpPr>
          <p:cNvPr id="2" name="">
            <a:extLst xmlns:a="http://schemas.openxmlformats.org/drawingml/2006/main">
              <a:ext uri="{FF2B5EF4-FFF2-40B4-BE49-F238E27FC236}">
                <a16:creationId xmlns:a16="http://schemas.microsoft.com/office/drawing/2014/main" id="{CA8CC62B-636F-49A2-8867-C24E2FA64250}"/>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18</a:t>
            </a:r>
          </a:p>
        </p:txBody>
      </p:sp>
      <p:sp>
        <p:nvSpPr>
          <p:cNvPr id="3" name="">
            <a:extLst xmlns:a="http://schemas.openxmlformats.org/drawingml/2006/main">
              <a:ext uri="{FF2B5EF4-FFF2-40B4-BE49-F238E27FC236}">
                <a16:creationId xmlns:a16="http://schemas.microsoft.com/office/drawing/2014/main" id="{F2EDAB4F-4CFE-4C59-8FCC-1C010A92E08B}"/>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The camera communicates logic</a:t>
            </a:r>
          </a:p>
        </p:txBody>
      </p:sp>
      <p:sp>
        <p:nvSpPr>
          <p:cNvPr id="4" name="">
            <a:extLst xmlns:a="http://schemas.openxmlformats.org/drawingml/2006/main">
              <a:ext uri="{FF2B5EF4-FFF2-40B4-BE49-F238E27FC236}">
                <a16:creationId xmlns:a16="http://schemas.microsoft.com/office/drawing/2014/main" id="{D132DD95-600B-47BE-85D1-4D36722C6566}"/>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Framing is part of the explanation.</a:t>
            </a:r>
          </a:p>
        </p:txBody>
      </p:sp>
      <p:sp>
        <p:nvSpPr>
          <p:cNvPr id="5" name="">
            <a:extLst xmlns:a="http://schemas.openxmlformats.org/drawingml/2006/main">
              <a:ext uri="{FF2B5EF4-FFF2-40B4-BE49-F238E27FC236}">
                <a16:creationId xmlns:a16="http://schemas.microsoft.com/office/drawing/2014/main" id="{81FC507A-82B5-4F38-BA6B-13BA061DBB96}"/>
              </a:ext>
            </a:extLst>
          </p:cNvPr>
          <p:cNvSpPr>
            <a:spLocks xmlns:a="http://schemas.openxmlformats.org/drawingml/2006/main" noGrp="1"/>
          </p:cNvSpPr>
          <p:nvPr/>
        </p:nvSpPr>
        <p:spPr>
          <a:xfrm xmlns:a="http://schemas.openxmlformats.org/drawingml/2006/main">
            <a:off x="666750" y="332422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Zoom in → examine a detail</a:t>
            </a:r>
          </a:p>
        </p:txBody>
      </p:sp>
      <p:sp>
        <p:nvSpPr>
          <p:cNvPr id="6" name="">
            <a:extLst xmlns:a="http://schemas.openxmlformats.org/drawingml/2006/main">
              <a:ext uri="{FF2B5EF4-FFF2-40B4-BE49-F238E27FC236}">
                <a16:creationId xmlns:a16="http://schemas.microsoft.com/office/drawing/2014/main" id="{42A21A51-C55B-453B-8BE0-99D80F54CE04}"/>
              </a:ext>
            </a:extLst>
          </p:cNvPr>
          <p:cNvSpPr>
            <a:spLocks xmlns:a="http://schemas.openxmlformats.org/drawingml/2006/main" noGrp="1"/>
          </p:cNvSpPr>
          <p:nvPr/>
        </p:nvSpPr>
        <p:spPr>
          <a:xfrm xmlns:a="http://schemas.openxmlformats.org/drawingml/2006/main">
            <a:off x="666750" y="394335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Zoom out → restore context</a:t>
            </a:r>
          </a:p>
        </p:txBody>
      </p:sp>
      <p:sp>
        <p:nvSpPr>
          <p:cNvPr id="7" name="">
            <a:extLst xmlns:a="http://schemas.openxmlformats.org/drawingml/2006/main">
              <a:ext uri="{FF2B5EF4-FFF2-40B4-BE49-F238E27FC236}">
                <a16:creationId xmlns:a16="http://schemas.microsoft.com/office/drawing/2014/main" id="{1D6C81B6-B931-441B-8828-EDBBA2D9AA32}"/>
              </a:ext>
            </a:extLst>
          </p:cNvPr>
          <p:cNvSpPr>
            <a:spLocks xmlns:a="http://schemas.openxmlformats.org/drawingml/2006/main" noGrp="1"/>
          </p:cNvSpPr>
          <p:nvPr/>
        </p:nvSpPr>
        <p:spPr>
          <a:xfrm xmlns:a="http://schemas.openxmlformats.org/drawingml/2006/main">
            <a:off x="666750" y="456247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Pan / track → connect or follow</a:t>
            </a:r>
          </a:p>
        </p:txBody>
      </p:sp>
      <p:sp>
        <p:nvSpPr>
          <p:cNvPr id="8" name="">
            <a:extLst xmlns:a="http://schemas.openxmlformats.org/drawingml/2006/main">
              <a:ext uri="{FF2B5EF4-FFF2-40B4-BE49-F238E27FC236}">
                <a16:creationId xmlns:a16="http://schemas.microsoft.com/office/drawing/2014/main" id="{45BAA0FE-D8C4-43EC-9446-FD94596855ED}"/>
              </a:ext>
            </a:extLst>
          </p:cNvPr>
          <p:cNvSpPr>
            <a:spLocks xmlns:a="http://schemas.openxmlformats.org/drawingml/2006/main" noGrp="1"/>
          </p:cNvSpPr>
          <p:nvPr/>
        </p:nvSpPr>
        <p:spPr>
          <a:xfrm xmlns:a="http://schemas.openxmlformats.org/drawingml/2006/main">
            <a:off x="666750" y="518160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Focus change → prioritize information</a:t>
            </a:r>
          </a:p>
        </p:txBody>
      </p:sp>
    </p:spTree>
    <p:extLst>
      <p:ext uri="{BB962C8B-B14F-4D97-AF65-F5344CB8AC3E}">
        <p14:creationId xmlns:p14="http://schemas.microsoft.com/office/powerpoint/2010/main" val="1865010867"/>
      </p:ext>
    </p:extLst>
  </p:cSld>
</p:sld>
</file>

<file path=ppt/slides/slide19.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90FF390-1693-438F-8117-49F765098A5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03 · STORY THROUGH TIME</a:t>
            </a:r>
          </a:p>
        </p:txBody>
      </p:sp>
      <p:sp>
        <p:nvSpPr>
          <p:cNvPr id="2" name="">
            <a:extLst xmlns:a="http://schemas.openxmlformats.org/drawingml/2006/main">
              <a:ext uri="{FF2B5EF4-FFF2-40B4-BE49-F238E27FC236}">
                <a16:creationId xmlns:a16="http://schemas.microsoft.com/office/drawing/2014/main" id="{01EF4FCF-F468-4735-9930-0963BEC7B12B}"/>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19</a:t>
            </a:r>
          </a:p>
        </p:txBody>
      </p:sp>
      <p:sp>
        <p:nvSpPr>
          <p:cNvPr id="3" name="">
            <a:extLst xmlns:a="http://schemas.openxmlformats.org/drawingml/2006/main">
              <a:ext uri="{FF2B5EF4-FFF2-40B4-BE49-F238E27FC236}">
                <a16:creationId xmlns:a16="http://schemas.microsoft.com/office/drawing/2014/main" id="{837DF80D-37A3-403F-95C3-21461BD8AFBD}"/>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Screening: the visual argument</a:t>
            </a:r>
          </a:p>
        </p:txBody>
      </p:sp>
      <p:sp>
        <p:nvSpPr>
          <p:cNvPr id="4" name="">
            <a:extLst xmlns:a="http://schemas.openxmlformats.org/drawingml/2006/main">
              <a:ext uri="{FF2B5EF4-FFF2-40B4-BE49-F238E27FC236}">
                <a16:creationId xmlns:a16="http://schemas.microsoft.com/office/drawing/2014/main" id="{38594BA3-FC54-4252-8063-33E9BB191DDF}"/>
              </a:ext>
            </a:extLst>
          </p:cNvPr>
          <p:cNvSpPr>
            <a:spLocks xmlns:a="http://schemas.openxmlformats.org/drawingml/2006/main" noGrp="1"/>
          </p:cNvSpPr>
          <p:nvPr/>
        </p:nvSpPr>
        <p:spPr>
          <a:xfrm xmlns:a="http://schemas.openxmlformats.org/drawingml/2006/main">
            <a:off x="609600" y="207645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62D8EF"/>
                </a:solidFill>
                <a:latin typeface="Arial"/>
                <a:ea typeface="Arial"/>
                <a:cs typeface="Arial"/>
              </a:defRPr>
            </a:pPr>
            <a:r>
              <a:rPr sz="2775" b="1">
                <a:solidFill>
                  <a:srgbClr val="62D8EF"/>
                </a:solidFill>
                <a:latin typeface="Arial"/>
                <a:ea typeface="Arial"/>
                <a:cs typeface="Arial"/>
              </a:rPr>
              <a:t>Watch once for meaning. Watch again for the mechanism.</a:t>
            </a:r>
          </a:p>
        </p:txBody>
      </p:sp>
      <p:sp>
        <p:nvSpPr>
          <p:cNvPr id="5" name="">
            <a:extLst xmlns:a="http://schemas.openxmlformats.org/drawingml/2006/main">
              <a:ext uri="{FF2B5EF4-FFF2-40B4-BE49-F238E27FC236}">
                <a16:creationId xmlns:a16="http://schemas.microsoft.com/office/drawing/2014/main" id="{2A61B17A-B1E0-4F3E-84A9-F53FFF1B3EBD}"/>
              </a:ext>
            </a:extLst>
          </p:cNvPr>
          <p:cNvSpPr>
            <a:spLocks xmlns:a="http://schemas.openxmlformats.org/drawingml/2006/main" noGrp="1"/>
          </p:cNvSpPr>
          <p:nvPr/>
        </p:nvSpPr>
        <p:spPr>
          <a:xfrm xmlns:a="http://schemas.openxmlformats.org/drawingml/2006/main">
            <a:off x="666750" y="32956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5F5F2"/>
                </a:solidFill>
                <a:latin typeface="Arial"/>
                <a:ea typeface="Arial"/>
                <a:cs typeface="Arial"/>
              </a:defRPr>
            </a:pPr>
            <a:r>
              <a:rPr sz="2175" b="0">
                <a:solidFill>
                  <a:srgbClr val="F5F5F2"/>
                </a:solidFill>
                <a:latin typeface="Arial"/>
                <a:ea typeface="Arial"/>
                <a:cs typeface="Arial"/>
              </a:rPr>
              <a:t>What is the claim and who is it for?</a:t>
            </a:r>
          </a:p>
        </p:txBody>
      </p:sp>
      <p:sp>
        <p:nvSpPr>
          <p:cNvPr id="6" name="">
            <a:extLst xmlns:a="http://schemas.openxmlformats.org/drawingml/2006/main">
              <a:ext uri="{FF2B5EF4-FFF2-40B4-BE49-F238E27FC236}">
                <a16:creationId xmlns:a16="http://schemas.microsoft.com/office/drawing/2014/main" id="{B2EA7C2C-FC85-4CC1-941C-3BB8835AF6E9}"/>
              </a:ext>
            </a:extLst>
          </p:cNvPr>
          <p:cNvSpPr>
            <a:spLocks xmlns:a="http://schemas.openxmlformats.org/drawingml/2006/main" noGrp="1"/>
          </p:cNvSpPr>
          <p:nvPr/>
        </p:nvSpPr>
        <p:spPr>
          <a:xfrm xmlns:a="http://schemas.openxmlformats.org/drawingml/2006/main">
            <a:off x="666750" y="38671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5F5F2"/>
                </a:solidFill>
                <a:latin typeface="Arial"/>
                <a:ea typeface="Arial"/>
                <a:cs typeface="Arial"/>
              </a:defRPr>
            </a:pPr>
            <a:r>
              <a:rPr sz="2175" b="0">
                <a:solidFill>
                  <a:srgbClr val="F5F5F2"/>
                </a:solidFill>
                <a:latin typeface="Arial"/>
                <a:ea typeface="Arial"/>
                <a:cs typeface="Arial"/>
              </a:rPr>
              <a:t>What visual rule holds it together?</a:t>
            </a:r>
          </a:p>
        </p:txBody>
      </p:sp>
      <p:sp>
        <p:nvSpPr>
          <p:cNvPr id="7" name="">
            <a:extLst xmlns:a="http://schemas.openxmlformats.org/drawingml/2006/main">
              <a:ext uri="{FF2B5EF4-FFF2-40B4-BE49-F238E27FC236}">
                <a16:creationId xmlns:a16="http://schemas.microsoft.com/office/drawing/2014/main" id="{55BE8C15-6D49-4828-B47A-FB7B3EAB907B}"/>
              </a:ext>
            </a:extLst>
          </p:cNvPr>
          <p:cNvSpPr>
            <a:spLocks xmlns:a="http://schemas.openxmlformats.org/drawingml/2006/main" noGrp="1"/>
          </p:cNvSpPr>
          <p:nvPr/>
        </p:nvSpPr>
        <p:spPr>
          <a:xfrm xmlns:a="http://schemas.openxmlformats.org/drawingml/2006/main">
            <a:off x="666750" y="44386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5F5F2"/>
                </a:solidFill>
                <a:latin typeface="Arial"/>
                <a:ea typeface="Arial"/>
                <a:cs typeface="Arial"/>
              </a:defRPr>
            </a:pPr>
            <a:r>
              <a:rPr sz="2175" b="0">
                <a:solidFill>
                  <a:srgbClr val="F5F5F2"/>
                </a:solidFill>
                <a:latin typeface="Arial"/>
                <a:ea typeface="Arial"/>
                <a:cs typeface="Arial"/>
              </a:rPr>
              <a:t>Where does the eye land?</a:t>
            </a:r>
          </a:p>
        </p:txBody>
      </p:sp>
      <p:sp>
        <p:nvSpPr>
          <p:cNvPr id="8" name="">
            <a:extLst xmlns:a="http://schemas.openxmlformats.org/drawingml/2006/main">
              <a:ext uri="{FF2B5EF4-FFF2-40B4-BE49-F238E27FC236}">
                <a16:creationId xmlns:a16="http://schemas.microsoft.com/office/drawing/2014/main" id="{F81F7030-185C-4FBD-A020-7F43F44A16AF}"/>
              </a:ext>
            </a:extLst>
          </p:cNvPr>
          <p:cNvSpPr>
            <a:spLocks xmlns:a="http://schemas.openxmlformats.org/drawingml/2006/main" noGrp="1"/>
          </p:cNvSpPr>
          <p:nvPr/>
        </p:nvSpPr>
        <p:spPr>
          <a:xfrm xmlns:a="http://schemas.openxmlformats.org/drawingml/2006/main">
            <a:off x="666750" y="50101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5F5F2"/>
                </a:solidFill>
                <a:latin typeface="Arial"/>
                <a:ea typeface="Arial"/>
                <a:cs typeface="Arial"/>
              </a:defRPr>
            </a:pPr>
            <a:r>
              <a:rPr sz="2175" b="0">
                <a:solidFill>
                  <a:srgbClr val="F5F5F2"/>
                </a:solidFill>
                <a:latin typeface="Arial"/>
                <a:ea typeface="Arial"/>
                <a:cs typeface="Arial"/>
              </a:rPr>
              <a:t>What does motion explain beyond the words?</a:t>
            </a:r>
          </a:p>
        </p:txBody>
      </p:sp>
    </p:spTree>
    <p:extLst>
      <p:ext uri="{BB962C8B-B14F-4D97-AF65-F5344CB8AC3E}">
        <p14:creationId xmlns:p14="http://schemas.microsoft.com/office/powerpoint/2010/main" val="416194926"/>
      </p:ext>
    </p:extLst>
  </p:cSld>
</p:sld>
</file>

<file path=ppt/slides/slide20.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9A98833-80DC-45C7-AD7F-E46CF87A445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04 · MOTION AS INFORMATION</a:t>
            </a:r>
          </a:p>
        </p:txBody>
      </p:sp>
      <p:sp>
        <p:nvSpPr>
          <p:cNvPr id="2" name="">
            <a:extLst xmlns:a="http://schemas.openxmlformats.org/drawingml/2006/main">
              <a:ext uri="{FF2B5EF4-FFF2-40B4-BE49-F238E27FC236}">
                <a16:creationId xmlns:a16="http://schemas.microsoft.com/office/drawing/2014/main" id="{943EC588-DFF9-4F5C-879E-66763859C703}"/>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20</a:t>
            </a:r>
          </a:p>
        </p:txBody>
      </p:sp>
      <p:sp>
        <p:nvSpPr>
          <p:cNvPr id="3" name="">
            <a:extLst xmlns:a="http://schemas.openxmlformats.org/drawingml/2006/main">
              <a:ext uri="{FF2B5EF4-FFF2-40B4-BE49-F238E27FC236}">
                <a16:creationId xmlns:a16="http://schemas.microsoft.com/office/drawing/2014/main" id="{352977E7-9B3A-4433-B9AC-A3280AACAEEC}"/>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Movement can carry the data</a:t>
            </a:r>
          </a:p>
        </p:txBody>
      </p:sp>
      <p:sp>
        <p:nvSpPr>
          <p:cNvPr id="4" name="">
            <a:extLst xmlns:a="http://schemas.openxmlformats.org/drawingml/2006/main">
              <a:ext uri="{FF2B5EF4-FFF2-40B4-BE49-F238E27FC236}">
                <a16:creationId xmlns:a16="http://schemas.microsoft.com/office/drawing/2014/main" id="{8949A8B5-AE7A-4A50-BA91-AC17AE81B017}"/>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The motion itself can be the visualization.</a:t>
            </a:r>
          </a:p>
        </p:txBody>
      </p:sp>
      <p:sp>
        <p:nvSpPr>
          <p:cNvPr id="5" name="">
            <a:extLst xmlns:a="http://schemas.openxmlformats.org/drawingml/2006/main">
              <a:ext uri="{FF2B5EF4-FFF2-40B4-BE49-F238E27FC236}">
                <a16:creationId xmlns:a16="http://schemas.microsoft.com/office/drawing/2014/main" id="{399CE283-6034-40F3-ADDB-23B4979C3AA4}"/>
              </a:ext>
            </a:extLst>
          </p:cNvPr>
          <p:cNvSpPr>
            <a:spLocks xmlns:a="http://schemas.openxmlformats.org/drawingml/2006/main" noGrp="1"/>
          </p:cNvSpPr>
          <p:nvPr/>
        </p:nvSpPr>
        <p:spPr>
          <a:xfrm xmlns:a="http://schemas.openxmlformats.org/drawingml/2006/main">
            <a:off x="666750" y="332422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Speed → a rate</a:t>
            </a:r>
          </a:p>
        </p:txBody>
      </p:sp>
      <p:sp>
        <p:nvSpPr>
          <p:cNvPr id="6" name="">
            <a:extLst xmlns:a="http://schemas.openxmlformats.org/drawingml/2006/main">
              <a:ext uri="{FF2B5EF4-FFF2-40B4-BE49-F238E27FC236}">
                <a16:creationId xmlns:a16="http://schemas.microsoft.com/office/drawing/2014/main" id="{CC508D7D-51C7-4A15-A164-08C849B87BA3}"/>
              </a:ext>
            </a:extLst>
          </p:cNvPr>
          <p:cNvSpPr>
            <a:spLocks xmlns:a="http://schemas.openxmlformats.org/drawingml/2006/main" noGrp="1"/>
          </p:cNvSpPr>
          <p:nvPr/>
        </p:nvSpPr>
        <p:spPr>
          <a:xfrm xmlns:a="http://schemas.openxmlformats.org/drawingml/2006/main">
            <a:off x="666750" y="394335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Frequency → events per interval</a:t>
            </a:r>
          </a:p>
        </p:txBody>
      </p:sp>
      <p:sp>
        <p:nvSpPr>
          <p:cNvPr id="7" name="">
            <a:extLst xmlns:a="http://schemas.openxmlformats.org/drawingml/2006/main">
              <a:ext uri="{FF2B5EF4-FFF2-40B4-BE49-F238E27FC236}">
                <a16:creationId xmlns:a16="http://schemas.microsoft.com/office/drawing/2014/main" id="{AD153048-C0EE-4DC5-AA77-64FCA7424CF5}"/>
              </a:ext>
            </a:extLst>
          </p:cNvPr>
          <p:cNvSpPr>
            <a:spLocks xmlns:a="http://schemas.openxmlformats.org/drawingml/2006/main" noGrp="1"/>
          </p:cNvSpPr>
          <p:nvPr/>
        </p:nvSpPr>
        <p:spPr>
          <a:xfrm xmlns:a="http://schemas.openxmlformats.org/drawingml/2006/main">
            <a:off x="666750" y="456247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Direction → flow</a:t>
            </a:r>
          </a:p>
        </p:txBody>
      </p:sp>
      <p:sp>
        <p:nvSpPr>
          <p:cNvPr id="8" name="">
            <a:extLst xmlns:a="http://schemas.openxmlformats.org/drawingml/2006/main">
              <a:ext uri="{FF2B5EF4-FFF2-40B4-BE49-F238E27FC236}">
                <a16:creationId xmlns:a16="http://schemas.microsoft.com/office/drawing/2014/main" id="{E78F476A-62D6-4249-80BA-AA9AD6BF74F6}"/>
              </a:ext>
            </a:extLst>
          </p:cNvPr>
          <p:cNvSpPr>
            <a:spLocks xmlns:a="http://schemas.openxmlformats.org/drawingml/2006/main" noGrp="1"/>
          </p:cNvSpPr>
          <p:nvPr/>
        </p:nvSpPr>
        <p:spPr>
          <a:xfrm xmlns:a="http://schemas.openxmlformats.org/drawingml/2006/main">
            <a:off x="666750" y="518160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Duration → elapsed time</a:t>
            </a:r>
          </a:p>
        </p:txBody>
      </p:sp>
    </p:spTree>
    <p:extLst>
      <p:ext uri="{BB962C8B-B14F-4D97-AF65-F5344CB8AC3E}">
        <p14:creationId xmlns:p14="http://schemas.microsoft.com/office/powerpoint/2010/main" val="910139779"/>
      </p:ext>
    </p:extLst>
  </p:cSld>
</p:sld>
</file>

<file path=ppt/slides/slide21.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7505956-2E37-47A1-B4AA-EA30CEABE9B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04 · MOTION AS INFORMATION</a:t>
            </a:r>
          </a:p>
        </p:txBody>
      </p:sp>
      <p:sp>
        <p:nvSpPr>
          <p:cNvPr id="2" name="">
            <a:extLst xmlns:a="http://schemas.openxmlformats.org/drawingml/2006/main">
              <a:ext uri="{FF2B5EF4-FFF2-40B4-BE49-F238E27FC236}">
                <a16:creationId xmlns:a16="http://schemas.microsoft.com/office/drawing/2014/main" id="{2A26003C-BAE7-46A0-A26F-C8F54D61EE3B}"/>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21</a:t>
            </a:r>
          </a:p>
        </p:txBody>
      </p:sp>
      <p:sp>
        <p:nvSpPr>
          <p:cNvPr id="3" name="">
            <a:extLst xmlns:a="http://schemas.openxmlformats.org/drawingml/2006/main">
              <a:ext uri="{FF2B5EF4-FFF2-40B4-BE49-F238E27FC236}">
                <a16:creationId xmlns:a16="http://schemas.microsoft.com/office/drawing/2014/main" id="{0502E462-A9D4-4E40-8281-60CE0B4BB6D9}"/>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Typography, counters, and repetition</a:t>
            </a:r>
          </a:p>
        </p:txBody>
      </p:sp>
      <p:sp>
        <p:nvSpPr>
          <p:cNvPr id="4" name="">
            <a:extLst xmlns:a="http://schemas.openxmlformats.org/drawingml/2006/main">
              <a:ext uri="{FF2B5EF4-FFF2-40B4-BE49-F238E27FC236}">
                <a16:creationId xmlns:a16="http://schemas.microsoft.com/office/drawing/2014/main" id="{97F1003E-3AE6-4254-9F04-B5B205EC940F}"/>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A number can be the main graphic.</a:t>
            </a:r>
          </a:p>
        </p:txBody>
      </p:sp>
      <p:sp>
        <p:nvSpPr>
          <p:cNvPr id="5" name="">
            <a:extLst xmlns:a="http://schemas.openxmlformats.org/drawingml/2006/main">
              <a:ext uri="{FF2B5EF4-FFF2-40B4-BE49-F238E27FC236}">
                <a16:creationId xmlns:a16="http://schemas.microsoft.com/office/drawing/2014/main" id="{BFBD2054-57CF-44CB-86FF-9B1419A0D436}"/>
              </a:ext>
            </a:extLst>
          </p:cNvPr>
          <p:cNvSpPr>
            <a:spLocks xmlns:a="http://schemas.openxmlformats.org/drawingml/2006/main" noGrp="1"/>
          </p:cNvSpPr>
          <p:nvPr/>
        </p:nvSpPr>
        <p:spPr>
          <a:xfrm xmlns:a="http://schemas.openxmlformats.org/drawingml/2006/main">
            <a:off x="666750" y="332422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Scale or weight can emphasize magnitude</a:t>
            </a:r>
          </a:p>
        </p:txBody>
      </p:sp>
      <p:sp>
        <p:nvSpPr>
          <p:cNvPr id="6" name="">
            <a:extLst xmlns:a="http://schemas.openxmlformats.org/drawingml/2006/main">
              <a:ext uri="{FF2B5EF4-FFF2-40B4-BE49-F238E27FC236}">
                <a16:creationId xmlns:a16="http://schemas.microsoft.com/office/drawing/2014/main" id="{ECF1D203-10B0-4DDB-B3A1-3D5B963BC442}"/>
              </a:ext>
            </a:extLst>
          </p:cNvPr>
          <p:cNvSpPr>
            <a:spLocks xmlns:a="http://schemas.openxmlformats.org/drawingml/2006/main" noGrp="1"/>
          </p:cNvSpPr>
          <p:nvPr/>
        </p:nvSpPr>
        <p:spPr>
          <a:xfrm xmlns:a="http://schemas.openxmlformats.org/drawingml/2006/main">
            <a:off x="666750" y="394335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Counters reveal a transition</a:t>
            </a:r>
          </a:p>
        </p:txBody>
      </p:sp>
      <p:sp>
        <p:nvSpPr>
          <p:cNvPr id="7" name="">
            <a:extLst xmlns:a="http://schemas.openxmlformats.org/drawingml/2006/main">
              <a:ext uri="{FF2B5EF4-FFF2-40B4-BE49-F238E27FC236}">
                <a16:creationId xmlns:a16="http://schemas.microsoft.com/office/drawing/2014/main" id="{E9FAAD49-08F7-4CF0-9E9B-1CF470BAA877}"/>
              </a:ext>
            </a:extLst>
          </p:cNvPr>
          <p:cNvSpPr>
            <a:spLocks xmlns:a="http://schemas.openxmlformats.org/drawingml/2006/main" noGrp="1"/>
          </p:cNvSpPr>
          <p:nvPr/>
        </p:nvSpPr>
        <p:spPr>
          <a:xfrm xmlns:a="http://schemas.openxmlformats.org/drawingml/2006/main">
            <a:off x="666750" y="456247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Repeated units show a quantity</a:t>
            </a:r>
          </a:p>
        </p:txBody>
      </p:sp>
      <p:sp>
        <p:nvSpPr>
          <p:cNvPr id="8" name="">
            <a:extLst xmlns:a="http://schemas.openxmlformats.org/drawingml/2006/main">
              <a:ext uri="{FF2B5EF4-FFF2-40B4-BE49-F238E27FC236}">
                <a16:creationId xmlns:a16="http://schemas.microsoft.com/office/drawing/2014/main" id="{47E8E5D6-D791-4F8B-974A-242186F08805}"/>
              </a:ext>
            </a:extLst>
          </p:cNvPr>
          <p:cNvSpPr>
            <a:spLocks xmlns:a="http://schemas.openxmlformats.org/drawingml/2006/main" noGrp="1"/>
          </p:cNvSpPr>
          <p:nvPr/>
        </p:nvSpPr>
        <p:spPr>
          <a:xfrm xmlns:a="http://schemas.openxmlformats.org/drawingml/2006/main">
            <a:off x="666750" y="518160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Pattern breaks expose an exception</a:t>
            </a:r>
          </a:p>
        </p:txBody>
      </p:sp>
    </p:spTree>
    <p:extLst>
      <p:ext uri="{BB962C8B-B14F-4D97-AF65-F5344CB8AC3E}">
        <p14:creationId xmlns:p14="http://schemas.microsoft.com/office/powerpoint/2010/main" val="918430512"/>
      </p:ext>
    </p:extLst>
  </p:cSld>
</p:sld>
</file>

<file path=ppt/slides/slide22.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8A270F2-891D-449F-ABAE-98F67308196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04 · MOTION AS INFORMATION</a:t>
            </a:r>
          </a:p>
        </p:txBody>
      </p:sp>
      <p:sp>
        <p:nvSpPr>
          <p:cNvPr id="2" name="">
            <a:extLst xmlns:a="http://schemas.openxmlformats.org/drawingml/2006/main">
              <a:ext uri="{FF2B5EF4-FFF2-40B4-BE49-F238E27FC236}">
                <a16:creationId xmlns:a16="http://schemas.microsoft.com/office/drawing/2014/main" id="{E2C8A90F-8C60-4199-AD44-DD4E6C07B245}"/>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22</a:t>
            </a:r>
          </a:p>
        </p:txBody>
      </p:sp>
      <p:sp>
        <p:nvSpPr>
          <p:cNvPr id="3" name="">
            <a:extLst xmlns:a="http://schemas.openxmlformats.org/drawingml/2006/main">
              <a:ext uri="{FF2B5EF4-FFF2-40B4-BE49-F238E27FC236}">
                <a16:creationId xmlns:a16="http://schemas.microsoft.com/office/drawing/2014/main" id="{A8FB1BAF-3B2E-429F-AD62-4DE6BAD0DBA1}"/>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Choreography creates hierarchy</a:t>
            </a:r>
          </a:p>
        </p:txBody>
      </p:sp>
      <p:sp>
        <p:nvSpPr>
          <p:cNvPr id="4" name="">
            <a:extLst xmlns:a="http://schemas.openxmlformats.org/drawingml/2006/main">
              <a:ext uri="{FF2B5EF4-FFF2-40B4-BE49-F238E27FC236}">
                <a16:creationId xmlns:a16="http://schemas.microsoft.com/office/drawing/2014/main" id="{8FA14F94-A1DF-4EA5-A89C-6DE0FEFF63D4}"/>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Headline → graphic → value → annotation</a:t>
            </a:r>
          </a:p>
        </p:txBody>
      </p:sp>
      <p:sp>
        <p:nvSpPr>
          <p:cNvPr id="5" name="">
            <a:extLst xmlns:a="http://schemas.openxmlformats.org/drawingml/2006/main">
              <a:ext uri="{FF2B5EF4-FFF2-40B4-BE49-F238E27FC236}">
                <a16:creationId xmlns:a16="http://schemas.microsoft.com/office/drawing/2014/main" id="{28F8840A-2AD6-4F6D-ADE2-FB3C3A441232}"/>
              </a:ext>
            </a:extLst>
          </p:cNvPr>
          <p:cNvSpPr>
            <a:spLocks xmlns:a="http://schemas.openxmlformats.org/drawingml/2006/main" noGrp="1"/>
          </p:cNvSpPr>
          <p:nvPr/>
        </p:nvSpPr>
        <p:spPr>
          <a:xfrm xmlns:a="http://schemas.openxmlformats.org/drawingml/2006/main">
            <a:off x="666750" y="33813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One primary reading task at a time</a:t>
            </a:r>
          </a:p>
        </p:txBody>
      </p:sp>
      <p:sp>
        <p:nvSpPr>
          <p:cNvPr id="6" name="">
            <a:extLst xmlns:a="http://schemas.openxmlformats.org/drawingml/2006/main">
              <a:ext uri="{FF2B5EF4-FFF2-40B4-BE49-F238E27FC236}">
                <a16:creationId xmlns:a16="http://schemas.microsoft.com/office/drawing/2014/main" id="{3C2C15ED-F962-49D0-86AE-D9452137353C}"/>
              </a:ext>
            </a:extLst>
          </p:cNvPr>
          <p:cNvSpPr>
            <a:spLocks xmlns:a="http://schemas.openxmlformats.org/drawingml/2006/main" noGrp="1"/>
          </p:cNvSpPr>
          <p:nvPr/>
        </p:nvSpPr>
        <p:spPr>
          <a:xfrm xmlns:a="http://schemas.openxmlformats.org/drawingml/2006/main">
            <a:off x="666750" y="41814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A pause after new information</a:t>
            </a:r>
          </a:p>
        </p:txBody>
      </p:sp>
      <p:sp>
        <p:nvSpPr>
          <p:cNvPr id="7" name="">
            <a:extLst xmlns:a="http://schemas.openxmlformats.org/drawingml/2006/main">
              <a:ext uri="{FF2B5EF4-FFF2-40B4-BE49-F238E27FC236}">
                <a16:creationId xmlns:a16="http://schemas.microsoft.com/office/drawing/2014/main" id="{327D70C1-CC7D-4A65-9475-21BD99396103}"/>
              </a:ext>
            </a:extLst>
          </p:cNvPr>
          <p:cNvSpPr>
            <a:spLocks xmlns:a="http://schemas.openxmlformats.org/drawingml/2006/main" noGrp="1"/>
          </p:cNvSpPr>
          <p:nvPr/>
        </p:nvSpPr>
        <p:spPr>
          <a:xfrm xmlns:a="http://schemas.openxmlformats.org/drawingml/2006/main">
            <a:off x="666750" y="49815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A stable final state for comparison</a:t>
            </a:r>
          </a:p>
        </p:txBody>
      </p:sp>
    </p:spTree>
    <p:extLst>
      <p:ext uri="{BB962C8B-B14F-4D97-AF65-F5344CB8AC3E}">
        <p14:creationId xmlns:p14="http://schemas.microsoft.com/office/powerpoint/2010/main" val="91256843"/>
      </p:ext>
    </p:extLst>
  </p:cSld>
</p:sld>
</file>

<file path=ppt/slides/slide23.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0ED98C4-BBA2-4AA2-A362-3F00D5F35D1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04 · MOTION AS INFORMATION</a:t>
            </a:r>
          </a:p>
        </p:txBody>
      </p:sp>
      <p:sp>
        <p:nvSpPr>
          <p:cNvPr id="2" name="">
            <a:extLst xmlns:a="http://schemas.openxmlformats.org/drawingml/2006/main">
              <a:ext uri="{FF2B5EF4-FFF2-40B4-BE49-F238E27FC236}">
                <a16:creationId xmlns:a16="http://schemas.microsoft.com/office/drawing/2014/main" id="{6E5F1848-2479-4C08-9500-2EF5DD0E81D4}"/>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23</a:t>
            </a:r>
          </a:p>
        </p:txBody>
      </p:sp>
      <p:sp>
        <p:nvSpPr>
          <p:cNvPr id="3" name="">
            <a:extLst xmlns:a="http://schemas.openxmlformats.org/drawingml/2006/main">
              <a:ext uri="{FF2B5EF4-FFF2-40B4-BE49-F238E27FC236}">
                <a16:creationId xmlns:a16="http://schemas.microsoft.com/office/drawing/2014/main" id="{874662AF-08B1-49E0-8717-FC454E6D5D87}"/>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Narration and graphics share the work</a:t>
            </a:r>
          </a:p>
        </p:txBody>
      </p:sp>
      <p:sp>
        <p:nvSpPr>
          <p:cNvPr id="4" name="">
            <a:extLst xmlns:a="http://schemas.openxmlformats.org/drawingml/2006/main">
              <a:ext uri="{FF2B5EF4-FFF2-40B4-BE49-F238E27FC236}">
                <a16:creationId xmlns:a16="http://schemas.microsoft.com/office/drawing/2014/main" id="{C7AB4818-52A4-4028-8327-6DC015800054}"/>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The voice can explain why while the image shows what.</a:t>
            </a:r>
          </a:p>
        </p:txBody>
      </p:sp>
      <p:sp>
        <p:nvSpPr>
          <p:cNvPr id="5" name="">
            <a:extLst xmlns:a="http://schemas.openxmlformats.org/drawingml/2006/main">
              <a:ext uri="{FF2B5EF4-FFF2-40B4-BE49-F238E27FC236}">
                <a16:creationId xmlns:a16="http://schemas.microsoft.com/office/drawing/2014/main" id="{28E52E18-EB74-4AD1-B8FF-CA41142F414B}"/>
              </a:ext>
            </a:extLst>
          </p:cNvPr>
          <p:cNvSpPr>
            <a:spLocks xmlns:a="http://schemas.openxmlformats.org/drawingml/2006/main" noGrp="1"/>
          </p:cNvSpPr>
          <p:nvPr/>
        </p:nvSpPr>
        <p:spPr>
          <a:xfrm xmlns:a="http://schemas.openxmlformats.org/drawingml/2006/main">
            <a:off x="666750" y="33813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Redundant: voice and screen repeat</a:t>
            </a:r>
          </a:p>
        </p:txBody>
      </p:sp>
      <p:sp>
        <p:nvSpPr>
          <p:cNvPr id="6" name="">
            <a:extLst xmlns:a="http://schemas.openxmlformats.org/drawingml/2006/main">
              <a:ext uri="{FF2B5EF4-FFF2-40B4-BE49-F238E27FC236}">
                <a16:creationId xmlns:a16="http://schemas.microsoft.com/office/drawing/2014/main" id="{5783F97A-AA1B-4A7C-89D3-3B0F6FEAF766}"/>
              </a:ext>
            </a:extLst>
          </p:cNvPr>
          <p:cNvSpPr>
            <a:spLocks xmlns:a="http://schemas.openxmlformats.org/drawingml/2006/main" noGrp="1"/>
          </p:cNvSpPr>
          <p:nvPr/>
        </p:nvSpPr>
        <p:spPr>
          <a:xfrm xmlns:a="http://schemas.openxmlformats.org/drawingml/2006/main">
            <a:off x="666750" y="41814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Complementary: each adds useful evidence</a:t>
            </a:r>
          </a:p>
        </p:txBody>
      </p:sp>
      <p:sp>
        <p:nvSpPr>
          <p:cNvPr id="7" name="">
            <a:extLst xmlns:a="http://schemas.openxmlformats.org/drawingml/2006/main">
              <a:ext uri="{FF2B5EF4-FFF2-40B4-BE49-F238E27FC236}">
                <a16:creationId xmlns:a16="http://schemas.microsoft.com/office/drawing/2014/main" id="{B359B962-620A-49E3-A94A-78425C746E35}"/>
              </a:ext>
            </a:extLst>
          </p:cNvPr>
          <p:cNvSpPr>
            <a:spLocks xmlns:a="http://schemas.openxmlformats.org/drawingml/2006/main" noGrp="1"/>
          </p:cNvSpPr>
          <p:nvPr/>
        </p:nvSpPr>
        <p:spPr>
          <a:xfrm xmlns:a="http://schemas.openxmlformats.org/drawingml/2006/main">
            <a:off x="666750" y="49815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Expansion: the image reveals another layer</a:t>
            </a:r>
          </a:p>
        </p:txBody>
      </p:sp>
    </p:spTree>
    <p:extLst>
      <p:ext uri="{BB962C8B-B14F-4D97-AF65-F5344CB8AC3E}">
        <p14:creationId xmlns:p14="http://schemas.microsoft.com/office/powerpoint/2010/main" val="1399698624"/>
      </p:ext>
    </p:extLst>
  </p:cSld>
</p:sld>
</file>

<file path=ppt/slides/slide24.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54B21B6-453B-464B-B30B-8AB294F65CB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04 · MOTION AS INFORMATION</a:t>
            </a:r>
          </a:p>
        </p:txBody>
      </p:sp>
      <p:sp>
        <p:nvSpPr>
          <p:cNvPr id="2" name="">
            <a:extLst xmlns:a="http://schemas.openxmlformats.org/drawingml/2006/main">
              <a:ext uri="{FF2B5EF4-FFF2-40B4-BE49-F238E27FC236}">
                <a16:creationId xmlns:a16="http://schemas.microsoft.com/office/drawing/2014/main" id="{130CE7CC-25CE-4A62-A754-D70437E59DD9}"/>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24</a:t>
            </a:r>
          </a:p>
        </p:txBody>
      </p:sp>
      <p:sp>
        <p:nvSpPr>
          <p:cNvPr id="3" name="">
            <a:extLst xmlns:a="http://schemas.openxmlformats.org/drawingml/2006/main">
              <a:ext uri="{FF2B5EF4-FFF2-40B4-BE49-F238E27FC236}">
                <a16:creationId xmlns:a16="http://schemas.microsoft.com/office/drawing/2014/main" id="{6B313155-7A4D-487B-A620-8F1FFB27B326}"/>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The PowerPoint test</a:t>
            </a:r>
          </a:p>
        </p:txBody>
      </p:sp>
      <p:sp>
        <p:nvSpPr>
          <p:cNvPr id="4" name="">
            <a:extLst xmlns:a="http://schemas.openxmlformats.org/drawingml/2006/main">
              <a:ext uri="{FF2B5EF4-FFF2-40B4-BE49-F238E27FC236}">
                <a16:creationId xmlns:a16="http://schemas.microsoft.com/office/drawing/2014/main" id="{85A7131A-231A-402B-8575-EEE6E675546E}"/>
              </a:ext>
            </a:extLst>
          </p:cNvPr>
          <p:cNvSpPr>
            <a:spLocks xmlns:a="http://schemas.openxmlformats.org/drawingml/2006/main" noGrp="1"/>
          </p:cNvSpPr>
          <p:nvPr/>
        </p:nvSpPr>
        <p:spPr>
          <a:xfrm xmlns:a="http://schemas.openxmlformats.org/drawingml/2006/main">
            <a:off x="609600" y="207645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62D8EF"/>
                </a:solidFill>
                <a:latin typeface="Arial"/>
                <a:ea typeface="Arial"/>
                <a:cs typeface="Arial"/>
              </a:defRPr>
            </a:pPr>
            <a:r>
              <a:rPr sz="2775" b="1">
                <a:solidFill>
                  <a:srgbClr val="62D8EF"/>
                </a:solidFill>
                <a:latin typeface="Arial"/>
                <a:ea typeface="Arial"/>
                <a:cs typeface="Arial"/>
              </a:rPr>
              <a:t>What does the movement mean?</a:t>
            </a:r>
          </a:p>
        </p:txBody>
      </p:sp>
      <p:sp>
        <p:nvSpPr>
          <p:cNvPr id="5" name="">
            <a:extLst xmlns:a="http://schemas.openxmlformats.org/drawingml/2006/main">
              <a:ext uri="{FF2B5EF4-FFF2-40B4-BE49-F238E27FC236}">
                <a16:creationId xmlns:a16="http://schemas.microsoft.com/office/drawing/2014/main" id="{05036ED9-1FB5-4DF5-A183-994C5830BD87}"/>
              </a:ext>
            </a:extLst>
          </p:cNvPr>
          <p:cNvSpPr>
            <a:spLocks xmlns:a="http://schemas.openxmlformats.org/drawingml/2006/main" noGrp="1"/>
          </p:cNvSpPr>
          <p:nvPr/>
        </p:nvSpPr>
        <p:spPr>
          <a:xfrm xmlns:a="http://schemas.openxmlformats.org/drawingml/2006/main">
            <a:off x="666750" y="32956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5F5F2"/>
                </a:solidFill>
                <a:latin typeface="Arial"/>
                <a:ea typeface="Arial"/>
                <a:cs typeface="Arial"/>
              </a:defRPr>
            </a:pPr>
            <a:r>
              <a:rPr sz="2175" b="0">
                <a:solidFill>
                  <a:srgbClr val="F5F5F2"/>
                </a:solidFill>
                <a:latin typeface="Arial"/>
                <a:ea typeface="Arial"/>
                <a:cs typeface="Arial"/>
              </a:rPr>
              <a:t>Does a transition explain a relationship?</a:t>
            </a:r>
          </a:p>
        </p:txBody>
      </p:sp>
      <p:sp>
        <p:nvSpPr>
          <p:cNvPr id="6" name="">
            <a:extLst xmlns:a="http://schemas.openxmlformats.org/drawingml/2006/main">
              <a:ext uri="{FF2B5EF4-FFF2-40B4-BE49-F238E27FC236}">
                <a16:creationId xmlns:a16="http://schemas.microsoft.com/office/drawing/2014/main" id="{4DA0485B-3439-4A7D-A4D6-055823E879B5}"/>
              </a:ext>
            </a:extLst>
          </p:cNvPr>
          <p:cNvSpPr>
            <a:spLocks xmlns:a="http://schemas.openxmlformats.org/drawingml/2006/main" noGrp="1"/>
          </p:cNvSpPr>
          <p:nvPr/>
        </p:nvSpPr>
        <p:spPr>
          <a:xfrm xmlns:a="http://schemas.openxmlformats.org/drawingml/2006/main">
            <a:off x="666750" y="38671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5F5F2"/>
                </a:solidFill>
                <a:latin typeface="Arial"/>
                <a:ea typeface="Arial"/>
                <a:cs typeface="Arial"/>
              </a:defRPr>
            </a:pPr>
            <a:r>
              <a:rPr sz="2175" b="0">
                <a:solidFill>
                  <a:srgbClr val="F5F5F2"/>
                </a:solidFill>
                <a:latin typeface="Arial"/>
                <a:ea typeface="Arial"/>
                <a:cs typeface="Arial"/>
              </a:rPr>
              <a:t>Does timing change the reading order?</a:t>
            </a:r>
          </a:p>
        </p:txBody>
      </p:sp>
      <p:sp>
        <p:nvSpPr>
          <p:cNvPr id="7" name="">
            <a:extLst xmlns:a="http://schemas.openxmlformats.org/drawingml/2006/main">
              <a:ext uri="{FF2B5EF4-FFF2-40B4-BE49-F238E27FC236}">
                <a16:creationId xmlns:a16="http://schemas.microsoft.com/office/drawing/2014/main" id="{B3645765-BED2-48D5-9341-65F26FB5C46D}"/>
              </a:ext>
            </a:extLst>
          </p:cNvPr>
          <p:cNvSpPr>
            <a:spLocks xmlns:a="http://schemas.openxmlformats.org/drawingml/2006/main" noGrp="1"/>
          </p:cNvSpPr>
          <p:nvPr/>
        </p:nvSpPr>
        <p:spPr>
          <a:xfrm xmlns:a="http://schemas.openxmlformats.org/drawingml/2006/main">
            <a:off x="666750" y="44386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5F5F2"/>
                </a:solidFill>
                <a:latin typeface="Arial"/>
                <a:ea typeface="Arial"/>
                <a:cs typeface="Arial"/>
              </a:defRPr>
            </a:pPr>
            <a:r>
              <a:rPr sz="2175" b="0">
                <a:solidFill>
                  <a:srgbClr val="F5F5F2"/>
                </a:solidFill>
                <a:latin typeface="Arial"/>
                <a:ea typeface="Arial"/>
                <a:cs typeface="Arial"/>
              </a:rPr>
              <a:t>Can an object remain in one visual world?</a:t>
            </a:r>
          </a:p>
        </p:txBody>
      </p:sp>
    </p:spTree>
    <p:extLst>
      <p:ext uri="{BB962C8B-B14F-4D97-AF65-F5344CB8AC3E}">
        <p14:creationId xmlns:p14="http://schemas.microsoft.com/office/powerpoint/2010/main" val="388925826"/>
      </p:ext>
    </p:extLst>
  </p:cSld>
</p:sld>
</file>

<file path=ppt/slides/slide25.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2772D0D7-7613-4322-A33C-4642B366CCA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05 · MODELS AND INTEGRITY</a:t>
            </a:r>
          </a:p>
        </p:txBody>
      </p:sp>
      <p:sp>
        <p:nvSpPr>
          <p:cNvPr id="2" name="">
            <a:extLst xmlns:a="http://schemas.openxmlformats.org/drawingml/2006/main">
              <a:ext uri="{FF2B5EF4-FFF2-40B4-BE49-F238E27FC236}">
                <a16:creationId xmlns:a16="http://schemas.microsoft.com/office/drawing/2014/main" id="{517C1D87-D3AB-4A39-8AE9-9FE91377ACD9}"/>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25</a:t>
            </a:r>
          </a:p>
        </p:txBody>
      </p:sp>
      <p:sp>
        <p:nvSpPr>
          <p:cNvPr id="3" name="">
            <a:extLst xmlns:a="http://schemas.openxmlformats.org/drawingml/2006/main">
              <a:ext uri="{FF2B5EF4-FFF2-40B4-BE49-F238E27FC236}">
                <a16:creationId xmlns:a16="http://schemas.microsoft.com/office/drawing/2014/main" id="{E38F1F08-F27F-4832-A031-E90161285488}"/>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Charts have different jobs</a:t>
            </a:r>
          </a:p>
        </p:txBody>
      </p:sp>
      <p:sp>
        <p:nvSpPr>
          <p:cNvPr id="4" name="">
            <a:extLst xmlns:a="http://schemas.openxmlformats.org/drawingml/2006/main">
              <a:ext uri="{FF2B5EF4-FFF2-40B4-BE49-F238E27FC236}">
                <a16:creationId xmlns:a16="http://schemas.microsoft.com/office/drawing/2014/main" id="{6F2070A5-1D98-4669-956D-47C62E0AF284}"/>
              </a:ext>
            </a:extLst>
          </p:cNvPr>
          <p:cNvSpPr>
            <a:spLocks xmlns:a="http://schemas.openxmlformats.org/drawingml/2006/main" noGrp="1"/>
          </p:cNvSpPr>
          <p:nvPr/>
        </p:nvSpPr>
        <p:spPr>
          <a:xfrm xmlns:a="http://schemas.openxmlformats.org/drawingml/2006/main">
            <a:off x="609600" y="2047875"/>
            <a:ext cx="10858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62D8EF"/>
                </a:solidFill>
                <a:latin typeface="Arial"/>
                <a:ea typeface="Arial"/>
                <a:cs typeface="Arial"/>
              </a:defRPr>
            </a:pPr>
            <a:r>
              <a:rPr sz="2550" b="0">
                <a:solidFill>
                  <a:srgbClr val="62D8EF"/>
                </a:solidFill>
                <a:latin typeface="Arial"/>
                <a:ea typeface="Arial"/>
                <a:cs typeface="Arial"/>
              </a:rPr>
              <a:t>The relationship determines the chart.</a:t>
            </a:r>
          </a:p>
        </p:txBody>
      </p:sp>
      <p:sp>
        <p:nvSpPr>
          <p:cNvPr id="5" name="">
            <a:extLst xmlns:a="http://schemas.openxmlformats.org/drawingml/2006/main">
              <a:ext uri="{FF2B5EF4-FFF2-40B4-BE49-F238E27FC236}">
                <a16:creationId xmlns:a16="http://schemas.microsoft.com/office/drawing/2014/main" id="{83E28076-C846-434B-8751-B61E05E377BC}"/>
              </a:ext>
            </a:extLst>
          </p:cNvPr>
          <p:cNvSpPr>
            <a:spLocks xmlns:a="http://schemas.openxmlformats.org/drawingml/2006/main" noGrp="1"/>
          </p:cNvSpPr>
          <p:nvPr/>
        </p:nvSpPr>
        <p:spPr>
          <a:xfrm xmlns:a="http://schemas.openxmlformats.org/drawingml/2006/main">
            <a:off x="609600" y="3048000"/>
            <a:ext cx="3381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5F2"/>
                </a:solidFill>
                <a:latin typeface="Arial"/>
                <a:ea typeface="Arial"/>
                <a:cs typeface="Arial"/>
              </a:defRPr>
            </a:pPr>
            <a:r>
              <a:rPr sz="2100" b="1">
                <a:solidFill>
                  <a:srgbClr val="F5F5F2"/>
                </a:solidFill>
                <a:latin typeface="Arial"/>
                <a:ea typeface="Arial"/>
                <a:cs typeface="Arial"/>
              </a:rPr>
              <a:t>Comparison</a:t>
            </a:r>
          </a:p>
        </p:txBody>
      </p:sp>
      <p:graphicFrame>
        <p:nvGraphicFramePr>
          <p:cNvPr id="17" name="Chart"/>
          <p:cNvGraphicFramePr/>
          <p:nvPr/>
        </p:nvGraphicFramePr>
        <p:xfrm>
          <a:off xmlns:a="http://schemas.openxmlformats.org/drawingml/2006/main" x="609600" y="3667125"/>
          <a:ext xmlns:a="http://schemas.openxmlformats.org/drawingml/2006/main" cx="3333750" cy="2000250"/>
        </p:xfrm>
        <a:graphic xmlns:a="http://schemas.openxmlformats.org/drawingml/2006/main">
          <a:graphicData uri="http://schemas.openxmlformats.org/drawingml/2006/chart">
            <c:chart xmlns:r="http://schemas.openxmlformats.org/officeDocument/2006/relationships" xmlns:c="http://schemas.openxmlformats.org/drawingml/2006/chart" r:id="Rd1feacc12f8c45c4"/>
          </a:graphicData>
        </a:graphic>
      </p:graphicFrame>
      <p:sp>
        <p:nvSpPr>
          <p:cNvPr id="7" name="">
            <a:extLst xmlns:a="http://schemas.openxmlformats.org/drawingml/2006/main">
              <a:ext uri="{FF2B5EF4-FFF2-40B4-BE49-F238E27FC236}">
                <a16:creationId xmlns:a16="http://schemas.microsoft.com/office/drawing/2014/main" id="{42A70915-9AED-44B7-9731-CCA903339BEF}"/>
              </a:ext>
            </a:extLst>
          </p:cNvPr>
          <p:cNvSpPr>
            <a:spLocks xmlns:a="http://schemas.openxmlformats.org/drawingml/2006/main" noGrp="1"/>
          </p:cNvSpPr>
          <p:nvPr/>
        </p:nvSpPr>
        <p:spPr>
          <a:xfrm xmlns:a="http://schemas.openxmlformats.org/drawingml/2006/main">
            <a:off x="4419600" y="3048000"/>
            <a:ext cx="3381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5F2"/>
                </a:solidFill>
                <a:latin typeface="Arial"/>
                <a:ea typeface="Arial"/>
                <a:cs typeface="Arial"/>
              </a:defRPr>
            </a:pPr>
            <a:r>
              <a:rPr sz="2100" b="1">
                <a:solidFill>
                  <a:srgbClr val="F5F5F2"/>
                </a:solidFill>
                <a:latin typeface="Arial"/>
                <a:ea typeface="Arial"/>
                <a:cs typeface="Arial"/>
              </a:rPr>
              <a:t>Change</a:t>
            </a:r>
          </a:p>
        </p:txBody>
      </p:sp>
      <p:graphicFrame>
        <p:nvGraphicFramePr>
          <p:cNvPr id="19" name="Chart"/>
          <p:cNvGraphicFramePr/>
          <p:nvPr/>
        </p:nvGraphicFramePr>
        <p:xfrm>
          <a:off xmlns:a="http://schemas.openxmlformats.org/drawingml/2006/main" x="4419600" y="3667125"/>
          <a:ext xmlns:a="http://schemas.openxmlformats.org/drawingml/2006/main" cx="3333750" cy="2000250"/>
        </p:xfrm>
        <a:graphic xmlns:a="http://schemas.openxmlformats.org/drawingml/2006/main">
          <a:graphicData uri="http://schemas.openxmlformats.org/drawingml/2006/chart">
            <c:chart xmlns:r="http://schemas.openxmlformats.org/officeDocument/2006/relationships" xmlns:c="http://schemas.openxmlformats.org/drawingml/2006/chart" r:id="R092490020902471a"/>
          </a:graphicData>
        </a:graphic>
      </p:graphicFrame>
      <p:sp>
        <p:nvSpPr>
          <p:cNvPr id="9" name="">
            <a:extLst xmlns:a="http://schemas.openxmlformats.org/drawingml/2006/main">
              <a:ext uri="{FF2B5EF4-FFF2-40B4-BE49-F238E27FC236}">
                <a16:creationId xmlns:a16="http://schemas.microsoft.com/office/drawing/2014/main" id="{FFFAD922-B6D4-40F5-B61E-D624BD8290DC}"/>
              </a:ext>
            </a:extLst>
          </p:cNvPr>
          <p:cNvSpPr>
            <a:spLocks xmlns:a="http://schemas.openxmlformats.org/drawingml/2006/main" noGrp="1"/>
          </p:cNvSpPr>
          <p:nvPr/>
        </p:nvSpPr>
        <p:spPr>
          <a:xfrm xmlns:a="http://schemas.openxmlformats.org/drawingml/2006/main">
            <a:off x="8229600" y="3048000"/>
            <a:ext cx="3381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5F2"/>
                </a:solidFill>
                <a:latin typeface="Arial"/>
                <a:ea typeface="Arial"/>
                <a:cs typeface="Arial"/>
              </a:defRPr>
            </a:pPr>
            <a:r>
              <a:rPr sz="2100" b="1">
                <a:solidFill>
                  <a:srgbClr val="F5F5F2"/>
                </a:solidFill>
                <a:latin typeface="Arial"/>
                <a:ea typeface="Arial"/>
                <a:cs typeface="Arial"/>
              </a:rPr>
              <a:t>Part of whole</a:t>
            </a:r>
          </a:p>
        </p:txBody>
      </p:sp>
      <p:graphicFrame>
        <p:nvGraphicFramePr>
          <p:cNvPr id="21" name="Chart"/>
          <p:cNvGraphicFramePr/>
          <p:nvPr/>
        </p:nvGraphicFramePr>
        <p:xfrm>
          <a:off xmlns:a="http://schemas.openxmlformats.org/drawingml/2006/main" x="8229600" y="3667125"/>
          <a:ext xmlns:a="http://schemas.openxmlformats.org/drawingml/2006/main" cx="3333750" cy="2000250"/>
        </p:xfrm>
        <a:graphic xmlns:a="http://schemas.openxmlformats.org/drawingml/2006/main">
          <a:graphicData uri="http://schemas.openxmlformats.org/drawingml/2006/chart">
            <c:chart xmlns:r="http://schemas.openxmlformats.org/officeDocument/2006/relationships" xmlns:c="http://schemas.openxmlformats.org/drawingml/2006/chart" r:id="R9aa9cab28aed40ba"/>
          </a:graphicData>
        </a:graphic>
      </p:graphicFrame>
      <p:sp>
        <p:nvSpPr>
          <p:cNvPr id="11" name="">
            <a:extLst xmlns:a="http://schemas.openxmlformats.org/drawingml/2006/main">
              <a:ext uri="{FF2B5EF4-FFF2-40B4-BE49-F238E27FC236}">
                <a16:creationId xmlns:a16="http://schemas.microsoft.com/office/drawing/2014/main" id="{7A9F9677-0905-46B7-9F4A-8950CB8A6339}"/>
              </a:ext>
            </a:extLst>
          </p:cNvPr>
          <p:cNvSpPr>
            <a:spLocks xmlns:a="http://schemas.openxmlformats.org/drawingml/2006/main" noGrp="1"/>
          </p:cNvSpPr>
          <p:nvPr/>
        </p:nvSpPr>
        <p:spPr>
          <a:xfrm xmlns:a="http://schemas.openxmlformats.org/drawingml/2006/main">
            <a:off x="609600" y="5953125"/>
            <a:ext cx="10668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B6BFC6"/>
                </a:solidFill>
                <a:latin typeface="Arial"/>
                <a:ea typeface="Arial"/>
                <a:cs typeface="Arial"/>
              </a:defRPr>
            </a:pPr>
            <a:r>
              <a:rPr sz="1500" b="0">
                <a:solidFill>
                  <a:srgbClr val="B6BFC6"/>
                </a:solidFill>
                <a:latin typeface="Arial"/>
                <a:ea typeface="Arial"/>
                <a:cs typeface="Arial"/>
              </a:rPr>
              <a:t>Illustrative chart forms · scatter: correlation · area: quantity through time</a:t>
            </a:r>
          </a:p>
        </p:txBody>
      </p:sp>
    </p:spTree>
    <p:extLst>
      <p:ext uri="{BB962C8B-B14F-4D97-AF65-F5344CB8AC3E}">
        <p14:creationId xmlns:p14="http://schemas.microsoft.com/office/powerpoint/2010/main" val="606433216"/>
      </p:ext>
    </p:extLst>
  </p:cSld>
</p:sld>
</file>

<file path=ppt/slides/slide26.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684A137-7011-440F-B966-4B5DFC00AD1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05 · MODELS AND INTEGRITY</a:t>
            </a:r>
          </a:p>
        </p:txBody>
      </p:sp>
      <p:sp>
        <p:nvSpPr>
          <p:cNvPr id="2" name="">
            <a:extLst xmlns:a="http://schemas.openxmlformats.org/drawingml/2006/main">
              <a:ext uri="{FF2B5EF4-FFF2-40B4-BE49-F238E27FC236}">
                <a16:creationId xmlns:a16="http://schemas.microsoft.com/office/drawing/2014/main" id="{CD288EFD-7169-4FB7-BC1A-0679D7EFA4F9}"/>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26</a:t>
            </a:r>
          </a:p>
        </p:txBody>
      </p:sp>
      <p:sp>
        <p:nvSpPr>
          <p:cNvPr id="3" name="">
            <a:extLst xmlns:a="http://schemas.openxmlformats.org/drawingml/2006/main">
              <a:ext uri="{FF2B5EF4-FFF2-40B4-BE49-F238E27FC236}">
                <a16:creationId xmlns:a16="http://schemas.microsoft.com/office/drawing/2014/main" id="{22418788-A2C6-433D-B241-D639DD07549D}"/>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Processes are systems</a:t>
            </a:r>
          </a:p>
        </p:txBody>
      </p:sp>
      <p:sp>
        <p:nvSpPr>
          <p:cNvPr id="4" name="">
            <a:extLst xmlns:a="http://schemas.openxmlformats.org/drawingml/2006/main">
              <a:ext uri="{FF2B5EF4-FFF2-40B4-BE49-F238E27FC236}">
                <a16:creationId xmlns:a16="http://schemas.microsoft.com/office/drawing/2014/main" id="{0F3991DE-6FEF-4099-B8FA-CE4728B9B1D1}"/>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Entities + relationships + rules + change</a:t>
            </a:r>
          </a:p>
        </p:txBody>
      </p:sp>
      <p:sp>
        <p:nvSpPr>
          <p:cNvPr id="5" name="">
            <a:extLst xmlns:a="http://schemas.openxmlformats.org/drawingml/2006/main">
              <a:ext uri="{FF2B5EF4-FFF2-40B4-BE49-F238E27FC236}">
                <a16:creationId xmlns:a16="http://schemas.microsoft.com/office/drawing/2014/main" id="{B3116177-D90E-42C1-AC40-94D24D9AD31F}"/>
              </a:ext>
            </a:extLst>
          </p:cNvPr>
          <p:cNvSpPr>
            <a:spLocks xmlns:a="http://schemas.openxmlformats.org/drawingml/2006/main" noGrp="1"/>
          </p:cNvSpPr>
          <p:nvPr/>
        </p:nvSpPr>
        <p:spPr>
          <a:xfrm xmlns:a="http://schemas.openxmlformats.org/drawingml/2006/main">
            <a:off x="666750" y="332422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Timeline → sequence</a:t>
            </a:r>
          </a:p>
        </p:txBody>
      </p:sp>
      <p:sp>
        <p:nvSpPr>
          <p:cNvPr id="6" name="">
            <a:extLst xmlns:a="http://schemas.openxmlformats.org/drawingml/2006/main">
              <a:ext uri="{FF2B5EF4-FFF2-40B4-BE49-F238E27FC236}">
                <a16:creationId xmlns:a16="http://schemas.microsoft.com/office/drawing/2014/main" id="{E9E204EA-0089-4D66-9E25-155D43F5C093}"/>
              </a:ext>
            </a:extLst>
          </p:cNvPr>
          <p:cNvSpPr>
            <a:spLocks xmlns:a="http://schemas.openxmlformats.org/drawingml/2006/main" noGrp="1"/>
          </p:cNvSpPr>
          <p:nvPr/>
        </p:nvSpPr>
        <p:spPr>
          <a:xfrm xmlns:a="http://schemas.openxmlformats.org/drawingml/2006/main">
            <a:off x="666750" y="394335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Tree → hierarchy</a:t>
            </a:r>
          </a:p>
        </p:txBody>
      </p:sp>
      <p:sp>
        <p:nvSpPr>
          <p:cNvPr id="7" name="">
            <a:extLst xmlns:a="http://schemas.openxmlformats.org/drawingml/2006/main">
              <a:ext uri="{FF2B5EF4-FFF2-40B4-BE49-F238E27FC236}">
                <a16:creationId xmlns:a16="http://schemas.microsoft.com/office/drawing/2014/main" id="{AA288130-40D0-4777-A019-F303FF135A00}"/>
              </a:ext>
            </a:extLst>
          </p:cNvPr>
          <p:cNvSpPr>
            <a:spLocks xmlns:a="http://schemas.openxmlformats.org/drawingml/2006/main" noGrp="1"/>
          </p:cNvSpPr>
          <p:nvPr/>
        </p:nvSpPr>
        <p:spPr>
          <a:xfrm xmlns:a="http://schemas.openxmlformats.org/drawingml/2006/main">
            <a:off x="666750" y="456247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Network → connections</a:t>
            </a:r>
          </a:p>
        </p:txBody>
      </p:sp>
      <p:sp>
        <p:nvSpPr>
          <p:cNvPr id="8" name="">
            <a:extLst xmlns:a="http://schemas.openxmlformats.org/drawingml/2006/main">
              <a:ext uri="{FF2B5EF4-FFF2-40B4-BE49-F238E27FC236}">
                <a16:creationId xmlns:a16="http://schemas.microsoft.com/office/drawing/2014/main" id="{A7EB1774-7C78-4FBF-A592-B1328CD26D72}"/>
              </a:ext>
            </a:extLst>
          </p:cNvPr>
          <p:cNvSpPr>
            <a:spLocks xmlns:a="http://schemas.openxmlformats.org/drawingml/2006/main" noGrp="1"/>
          </p:cNvSpPr>
          <p:nvPr/>
        </p:nvSpPr>
        <p:spPr>
          <a:xfrm xmlns:a="http://schemas.openxmlformats.org/drawingml/2006/main">
            <a:off x="666750" y="518160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Sankey → proportional flow</a:t>
            </a:r>
          </a:p>
        </p:txBody>
      </p:sp>
    </p:spTree>
    <p:extLst>
      <p:ext uri="{BB962C8B-B14F-4D97-AF65-F5344CB8AC3E}">
        <p14:creationId xmlns:p14="http://schemas.microsoft.com/office/powerpoint/2010/main" val="421044051"/>
      </p:ext>
    </p:extLst>
  </p:cSld>
</p:sld>
</file>

<file path=ppt/slides/slide27.xml><?xml version="1.0" encoding="utf-8"?>
<p:sld xmlns:p="http://schemas.openxmlformats.org/presentationml/2006/main">
  <p:cSld>
    <p:bg>
      <p:bgPr>
        <a:solidFill xmlns:a="http://schemas.openxmlformats.org/drawingml/2006/main">
          <a:srgbClr val="F3F5F3"/>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1E8AE2E3-FE4D-4D27-B10B-7C2333C9BB8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9B4500"/>
                </a:solidFill>
                <a:latin typeface="Arial"/>
                <a:ea typeface="Arial"/>
                <a:cs typeface="Arial"/>
              </a:defRPr>
            </a:pPr>
            <a:r>
              <a:rPr sz="1275" b="1">
                <a:solidFill>
                  <a:srgbClr val="9B4500"/>
                </a:solidFill>
                <a:latin typeface="Arial"/>
                <a:ea typeface="Arial"/>
                <a:cs typeface="Arial"/>
              </a:rPr>
              <a:t>05 · MODELS AND INTEGRITY</a:t>
            </a:r>
          </a:p>
        </p:txBody>
      </p:sp>
      <p:sp>
        <p:nvSpPr>
          <p:cNvPr id="2" name="">
            <a:extLst xmlns:a="http://schemas.openxmlformats.org/drawingml/2006/main">
              <a:ext uri="{FF2B5EF4-FFF2-40B4-BE49-F238E27FC236}">
                <a16:creationId xmlns:a16="http://schemas.microsoft.com/office/drawing/2014/main" id="{D098F78A-EC30-4E59-8663-F6204733AA53}"/>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6545F"/>
                </a:solidFill>
                <a:latin typeface="Arial"/>
                <a:ea typeface="Arial"/>
                <a:cs typeface="Arial"/>
              </a:defRPr>
            </a:pPr>
            <a:r>
              <a:rPr sz="1275" b="0">
                <a:solidFill>
                  <a:srgbClr val="46545F"/>
                </a:solidFill>
                <a:latin typeface="Arial"/>
                <a:ea typeface="Arial"/>
                <a:cs typeface="Arial"/>
              </a:rPr>
              <a:t>27</a:t>
            </a:r>
          </a:p>
        </p:txBody>
      </p:sp>
      <p:sp>
        <p:nvSpPr>
          <p:cNvPr id="3" name="">
            <a:extLst xmlns:a="http://schemas.openxmlformats.org/drawingml/2006/main">
              <a:ext uri="{FF2B5EF4-FFF2-40B4-BE49-F238E27FC236}">
                <a16:creationId xmlns:a16="http://schemas.microsoft.com/office/drawing/2014/main" id="{9B98CB11-8DFC-43D8-BD00-A75EEC575B23}"/>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142027"/>
                </a:solidFill>
                <a:latin typeface="Arial"/>
                <a:ea typeface="Arial"/>
                <a:cs typeface="Arial"/>
              </a:defRPr>
            </a:pPr>
            <a:r>
              <a:rPr sz="3675" b="1">
                <a:solidFill>
                  <a:srgbClr val="142027"/>
                </a:solidFill>
                <a:latin typeface="Arial"/>
                <a:ea typeface="Arial"/>
                <a:cs typeface="Arial"/>
              </a:rPr>
              <a:t>A baseline can exaggerate a difference</a:t>
            </a:r>
          </a:p>
        </p:txBody>
      </p:sp>
      <p:sp>
        <p:nvSpPr>
          <p:cNvPr id="4" name="">
            <a:extLst xmlns:a="http://schemas.openxmlformats.org/drawingml/2006/main">
              <a:ext uri="{FF2B5EF4-FFF2-40B4-BE49-F238E27FC236}">
                <a16:creationId xmlns:a16="http://schemas.microsoft.com/office/drawing/2014/main" id="{723046F8-9BD9-448A-995E-59D5C2C28C55}"/>
              </a:ext>
            </a:extLst>
          </p:cNvPr>
          <p:cNvSpPr>
            <a:spLocks xmlns:a="http://schemas.openxmlformats.org/drawingml/2006/main" noGrp="1"/>
          </p:cNvSpPr>
          <p:nvPr/>
        </p:nvSpPr>
        <p:spPr>
          <a:xfrm xmlns:a="http://schemas.openxmlformats.org/drawingml/2006/main">
            <a:off x="609600" y="2095500"/>
            <a:ext cx="423862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142027"/>
                </a:solidFill>
                <a:latin typeface="Arial"/>
                <a:ea typeface="Arial"/>
                <a:cs typeface="Arial"/>
              </a:defRPr>
            </a:pPr>
            <a:r>
              <a:rPr sz="2475" b="1">
                <a:solidFill>
                  <a:srgbClr val="142027"/>
                </a:solidFill>
                <a:latin typeface="Arial"/>
                <a:ea typeface="Arial"/>
                <a:cs typeface="Arial"/>
              </a:rPr>
              <a:t>98 and 100 are only two units apart.</a:t>
            </a:r>
          </a:p>
        </p:txBody>
      </p:sp>
      <p:sp>
        <p:nvSpPr>
          <p:cNvPr id="5" name="">
            <a:extLst xmlns:a="http://schemas.openxmlformats.org/drawingml/2006/main">
              <a:ext uri="{FF2B5EF4-FFF2-40B4-BE49-F238E27FC236}">
                <a16:creationId xmlns:a16="http://schemas.microsoft.com/office/drawing/2014/main" id="{15AA55C7-9B99-4B93-AAF5-2B0D10779FA4}"/>
              </a:ext>
            </a:extLst>
          </p:cNvPr>
          <p:cNvSpPr>
            <a:spLocks xmlns:a="http://schemas.openxmlformats.org/drawingml/2006/main" noGrp="1"/>
          </p:cNvSpPr>
          <p:nvPr/>
        </p:nvSpPr>
        <p:spPr>
          <a:xfrm xmlns:a="http://schemas.openxmlformats.org/drawingml/2006/main">
            <a:off x="609600" y="3429000"/>
            <a:ext cx="4238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6545F"/>
                </a:solidFill>
                <a:latin typeface="Arial"/>
                <a:ea typeface="Arial"/>
                <a:cs typeface="Arial"/>
              </a:defRPr>
            </a:pPr>
            <a:r>
              <a:rPr sz="1725" b="0">
                <a:solidFill>
                  <a:srgbClr val="46545F"/>
                </a:solidFill>
                <a:latin typeface="Arial"/>
                <a:ea typeface="Arial"/>
                <a:cs typeface="Arial"/>
              </a:rPr>
              <a:t>Bar lengths should represent the values</a:t>
            </a:r>
          </a:p>
        </p:txBody>
      </p:sp>
      <p:sp>
        <p:nvSpPr>
          <p:cNvPr id="6" name="">
            <a:extLst xmlns:a="http://schemas.openxmlformats.org/drawingml/2006/main">
              <a:ext uri="{FF2B5EF4-FFF2-40B4-BE49-F238E27FC236}">
                <a16:creationId xmlns:a16="http://schemas.microsoft.com/office/drawing/2014/main" id="{F0882DC3-096B-4861-9E2C-FA5A60BFD6F5}"/>
              </a:ext>
            </a:extLst>
          </p:cNvPr>
          <p:cNvSpPr>
            <a:spLocks xmlns:a="http://schemas.openxmlformats.org/drawingml/2006/main" noGrp="1"/>
          </p:cNvSpPr>
          <p:nvPr/>
        </p:nvSpPr>
        <p:spPr>
          <a:xfrm xmlns:a="http://schemas.openxmlformats.org/drawingml/2006/main">
            <a:off x="609600" y="4171950"/>
            <a:ext cx="4238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6545F"/>
                </a:solidFill>
                <a:latin typeface="Arial"/>
                <a:ea typeface="Arial"/>
                <a:cs typeface="Arial"/>
              </a:defRPr>
            </a:pPr>
            <a:r>
              <a:rPr sz="1725" b="0">
                <a:solidFill>
                  <a:srgbClr val="46545F"/>
                </a:solidFill>
                <a:latin typeface="Arial"/>
                <a:ea typeface="Arial"/>
                <a:cs typeface="Arial"/>
              </a:rPr>
              <a:t>A cropped axis amplifies the visual gap</a:t>
            </a:r>
          </a:p>
        </p:txBody>
      </p:sp>
      <p:sp>
        <p:nvSpPr>
          <p:cNvPr id="7" name="">
            <a:extLst xmlns:a="http://schemas.openxmlformats.org/drawingml/2006/main">
              <a:ext uri="{FF2B5EF4-FFF2-40B4-BE49-F238E27FC236}">
                <a16:creationId xmlns:a16="http://schemas.microsoft.com/office/drawing/2014/main" id="{1BC81C8C-A34A-4F42-8C2B-CBCDF8C5660D}"/>
              </a:ext>
            </a:extLst>
          </p:cNvPr>
          <p:cNvSpPr>
            <a:spLocks xmlns:a="http://schemas.openxmlformats.org/drawingml/2006/main" noGrp="1"/>
          </p:cNvSpPr>
          <p:nvPr/>
        </p:nvSpPr>
        <p:spPr>
          <a:xfrm xmlns:a="http://schemas.openxmlformats.org/drawingml/2006/main">
            <a:off x="609600" y="4914900"/>
            <a:ext cx="4238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6545F"/>
                </a:solidFill>
                <a:latin typeface="Arial"/>
                <a:ea typeface="Arial"/>
                <a:cs typeface="Arial"/>
              </a:defRPr>
            </a:pPr>
            <a:r>
              <a:rPr sz="1725" b="0">
                <a:solidFill>
                  <a:srgbClr val="46545F"/>
                </a:solidFill>
                <a:latin typeface="Arial"/>
                <a:ea typeface="Arial"/>
                <a:cs typeface="Arial"/>
              </a:rPr>
              <a:t>Context belongs beside the comparison</a:t>
            </a:r>
          </a:p>
        </p:txBody>
      </p:sp>
      <p:graphicFrame>
        <p:nvGraphicFramePr>
          <p:cNvPr id="17" name="Chart"/>
          <p:cNvGraphicFramePr/>
          <p:nvPr/>
        </p:nvGraphicFramePr>
        <p:xfrm>
          <a:off xmlns:a="http://schemas.openxmlformats.org/drawingml/2006/main" x="5191125" y="2095500"/>
          <a:ext xmlns:a="http://schemas.openxmlformats.org/drawingml/2006/main" cx="6381750" cy="3524250"/>
        </p:xfrm>
        <a:graphic xmlns:a="http://schemas.openxmlformats.org/drawingml/2006/main">
          <a:graphicData uri="http://schemas.openxmlformats.org/drawingml/2006/chart">
            <c:chart xmlns:r="http://schemas.openxmlformats.org/officeDocument/2006/relationships" xmlns:c="http://schemas.openxmlformats.org/drawingml/2006/chart" r:id="Re61b72ee4f884bbe"/>
          </a:graphicData>
        </a:graphic>
      </p:graphicFrame>
      <p:sp>
        <p:nvSpPr>
          <p:cNvPr id="9" name="">
            <a:extLst xmlns:a="http://schemas.openxmlformats.org/drawingml/2006/main">
              <a:ext uri="{FF2B5EF4-FFF2-40B4-BE49-F238E27FC236}">
                <a16:creationId xmlns:a16="http://schemas.microsoft.com/office/drawing/2014/main" id="{06DD2DB6-8AEC-44CC-B311-7DDCF34CF13F}"/>
              </a:ext>
            </a:extLst>
          </p:cNvPr>
          <p:cNvSpPr>
            <a:spLocks xmlns:a="http://schemas.openxmlformats.org/drawingml/2006/main" noGrp="1"/>
          </p:cNvSpPr>
          <p:nvPr/>
        </p:nvSpPr>
        <p:spPr>
          <a:xfrm xmlns:a="http://schemas.openxmlformats.org/drawingml/2006/main">
            <a:off x="5238750" y="5791200"/>
            <a:ext cx="6191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6545F"/>
                </a:solidFill>
                <a:latin typeface="Arial"/>
                <a:ea typeface="Arial"/>
                <a:cs typeface="Arial"/>
              </a:defRPr>
            </a:pPr>
            <a:r>
              <a:rPr sz="1500" b="0">
                <a:solidFill>
                  <a:srgbClr val="46545F"/>
                </a:solidFill>
                <a:latin typeface="Arial"/>
                <a:ea typeface="Arial"/>
                <a:cs typeface="Arial"/>
              </a:rPr>
              <a:t>Invented classroom data</a:t>
            </a:r>
          </a:p>
        </p:txBody>
      </p:sp>
    </p:spTree>
    <p:extLst>
      <p:ext uri="{BB962C8B-B14F-4D97-AF65-F5344CB8AC3E}">
        <p14:creationId xmlns:p14="http://schemas.microsoft.com/office/powerpoint/2010/main" val="1541140173"/>
      </p:ext>
    </p:extLst>
  </p:cSld>
</p:sld>
</file>

<file path=ppt/slides/slide28.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D02A290-28C2-4D7A-A508-4BF108196F3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05 · MODELS AND INTEGRITY</a:t>
            </a:r>
          </a:p>
        </p:txBody>
      </p:sp>
      <p:sp>
        <p:nvSpPr>
          <p:cNvPr id="2" name="">
            <a:extLst xmlns:a="http://schemas.openxmlformats.org/drawingml/2006/main">
              <a:ext uri="{FF2B5EF4-FFF2-40B4-BE49-F238E27FC236}">
                <a16:creationId xmlns:a16="http://schemas.microsoft.com/office/drawing/2014/main" id="{04601C8A-DCBA-47F7-BD93-EF47EFD7AB90}"/>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28</a:t>
            </a:r>
          </a:p>
        </p:txBody>
      </p:sp>
      <p:sp>
        <p:nvSpPr>
          <p:cNvPr id="3" name="">
            <a:extLst xmlns:a="http://schemas.openxmlformats.org/drawingml/2006/main">
              <a:ext uri="{FF2B5EF4-FFF2-40B4-BE49-F238E27FC236}">
                <a16:creationId xmlns:a16="http://schemas.microsoft.com/office/drawing/2014/main" id="{58723636-3D02-4DED-9A74-AE9C14BAE198}"/>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Sequence is not proof of cause</a:t>
            </a:r>
          </a:p>
        </p:txBody>
      </p:sp>
      <p:sp>
        <p:nvSpPr>
          <p:cNvPr id="4" name="">
            <a:extLst xmlns:a="http://schemas.openxmlformats.org/drawingml/2006/main">
              <a:ext uri="{FF2B5EF4-FFF2-40B4-BE49-F238E27FC236}">
                <a16:creationId xmlns:a16="http://schemas.microsoft.com/office/drawing/2014/main" id="{01F9635F-60BB-40CA-8B3B-34EB05040F5C}"/>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A → B can become a claim the evidence never made.</a:t>
            </a:r>
          </a:p>
        </p:txBody>
      </p:sp>
      <p:sp>
        <p:nvSpPr>
          <p:cNvPr id="5" name="">
            <a:extLst xmlns:a="http://schemas.openxmlformats.org/drawingml/2006/main">
              <a:ext uri="{FF2B5EF4-FFF2-40B4-BE49-F238E27FC236}">
                <a16:creationId xmlns:a16="http://schemas.microsoft.com/office/drawing/2014/main" id="{56ACF2CD-F3AC-4E88-B968-B85F1A91C390}"/>
              </a:ext>
            </a:extLst>
          </p:cNvPr>
          <p:cNvSpPr>
            <a:spLocks xmlns:a="http://schemas.openxmlformats.org/drawingml/2006/main" noGrp="1"/>
          </p:cNvSpPr>
          <p:nvPr/>
        </p:nvSpPr>
        <p:spPr>
          <a:xfrm xmlns:a="http://schemas.openxmlformats.org/drawingml/2006/main">
            <a:off x="666750" y="332422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Timing suggests connection</a:t>
            </a:r>
          </a:p>
        </p:txBody>
      </p:sp>
      <p:sp>
        <p:nvSpPr>
          <p:cNvPr id="6" name="">
            <a:extLst xmlns:a="http://schemas.openxmlformats.org/drawingml/2006/main">
              <a:ext uri="{FF2B5EF4-FFF2-40B4-BE49-F238E27FC236}">
                <a16:creationId xmlns:a16="http://schemas.microsoft.com/office/drawing/2014/main" id="{9A4EF076-7C81-4444-9C42-524094967A21}"/>
              </a:ext>
            </a:extLst>
          </p:cNvPr>
          <p:cNvSpPr>
            <a:spLocks xmlns:a="http://schemas.openxmlformats.org/drawingml/2006/main" noGrp="1"/>
          </p:cNvSpPr>
          <p:nvPr/>
        </p:nvSpPr>
        <p:spPr>
          <a:xfrm xmlns:a="http://schemas.openxmlformats.org/drawingml/2006/main">
            <a:off x="666750" y="394335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Arrows suggest mechanisms</a:t>
            </a:r>
          </a:p>
        </p:txBody>
      </p:sp>
      <p:sp>
        <p:nvSpPr>
          <p:cNvPr id="7" name="">
            <a:extLst xmlns:a="http://schemas.openxmlformats.org/drawingml/2006/main">
              <a:ext uri="{FF2B5EF4-FFF2-40B4-BE49-F238E27FC236}">
                <a16:creationId xmlns:a16="http://schemas.microsoft.com/office/drawing/2014/main" id="{28E38341-CD76-4294-B400-948C25D5683A}"/>
              </a:ext>
            </a:extLst>
          </p:cNvPr>
          <p:cNvSpPr>
            <a:spLocks xmlns:a="http://schemas.openxmlformats.org/drawingml/2006/main" noGrp="1"/>
          </p:cNvSpPr>
          <p:nvPr/>
        </p:nvSpPr>
        <p:spPr>
          <a:xfrm xmlns:a="http://schemas.openxmlformats.org/drawingml/2006/main">
            <a:off x="666750" y="456247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Camera and sound add emphasis</a:t>
            </a:r>
          </a:p>
        </p:txBody>
      </p:sp>
      <p:sp>
        <p:nvSpPr>
          <p:cNvPr id="8" name="">
            <a:extLst xmlns:a="http://schemas.openxmlformats.org/drawingml/2006/main">
              <a:ext uri="{FF2B5EF4-FFF2-40B4-BE49-F238E27FC236}">
                <a16:creationId xmlns:a16="http://schemas.microsoft.com/office/drawing/2014/main" id="{27D48812-356B-4297-A3EF-753A1C8269E9}"/>
              </a:ext>
            </a:extLst>
          </p:cNvPr>
          <p:cNvSpPr>
            <a:spLocks xmlns:a="http://schemas.openxmlformats.org/drawingml/2006/main" noGrp="1"/>
          </p:cNvSpPr>
          <p:nvPr/>
        </p:nvSpPr>
        <p:spPr>
          <a:xfrm xmlns:a="http://schemas.openxmlformats.org/drawingml/2006/main">
            <a:off x="666750" y="518160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Sources must support the implied claim</a:t>
            </a:r>
          </a:p>
        </p:txBody>
      </p:sp>
    </p:spTree>
    <p:extLst>
      <p:ext uri="{BB962C8B-B14F-4D97-AF65-F5344CB8AC3E}">
        <p14:creationId xmlns:p14="http://schemas.microsoft.com/office/powerpoint/2010/main" val="574265025"/>
      </p:ext>
    </p:extLst>
  </p:cSld>
</p:sld>
</file>

<file path=ppt/slides/slide29.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17D564D-E19A-4315-8127-BDC1CCA4F8D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05 · MODELS AND INTEGRITY</a:t>
            </a:r>
          </a:p>
        </p:txBody>
      </p:sp>
      <p:sp>
        <p:nvSpPr>
          <p:cNvPr id="2" name="">
            <a:extLst xmlns:a="http://schemas.openxmlformats.org/drawingml/2006/main">
              <a:ext uri="{FF2B5EF4-FFF2-40B4-BE49-F238E27FC236}">
                <a16:creationId xmlns:a16="http://schemas.microsoft.com/office/drawing/2014/main" id="{067B417C-D130-4E20-BA37-463614C2832F}"/>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29</a:t>
            </a:r>
          </a:p>
        </p:txBody>
      </p:sp>
      <p:sp>
        <p:nvSpPr>
          <p:cNvPr id="3" name="">
            <a:extLst xmlns:a="http://schemas.openxmlformats.org/drawingml/2006/main">
              <a:ext uri="{FF2B5EF4-FFF2-40B4-BE49-F238E27FC236}">
                <a16:creationId xmlns:a16="http://schemas.microsoft.com/office/drawing/2014/main" id="{0FDD5B3F-76EA-4C4D-A206-F8FA684EAB33}"/>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Every element has a job</a:t>
            </a:r>
          </a:p>
        </p:txBody>
      </p:sp>
      <p:sp>
        <p:nvSpPr>
          <p:cNvPr id="4" name="">
            <a:extLst xmlns:a="http://schemas.openxmlformats.org/drawingml/2006/main">
              <a:ext uri="{FF2B5EF4-FFF2-40B4-BE49-F238E27FC236}">
                <a16:creationId xmlns:a16="http://schemas.microsoft.com/office/drawing/2014/main" id="{4E058182-EC93-45F8-ADD5-8D6F48E3B664}"/>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Clarity, emotion, and engagement can coexist.</a:t>
            </a:r>
          </a:p>
        </p:txBody>
      </p:sp>
      <p:sp>
        <p:nvSpPr>
          <p:cNvPr id="5" name="">
            <a:extLst xmlns:a="http://schemas.openxmlformats.org/drawingml/2006/main">
              <a:ext uri="{FF2B5EF4-FFF2-40B4-BE49-F238E27FC236}">
                <a16:creationId xmlns:a16="http://schemas.microsoft.com/office/drawing/2014/main" id="{089EF15D-2B3E-4ECB-8F2D-BCF913C3108F}"/>
              </a:ext>
            </a:extLst>
          </p:cNvPr>
          <p:cNvSpPr>
            <a:spLocks xmlns:a="http://schemas.openxmlformats.org/drawingml/2006/main" noGrp="1"/>
          </p:cNvSpPr>
          <p:nvPr/>
        </p:nvSpPr>
        <p:spPr>
          <a:xfrm xmlns:a="http://schemas.openxmlformats.org/drawingml/2006/main">
            <a:off x="666750" y="332422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Remove clutter that obscures evidence</a:t>
            </a:r>
          </a:p>
        </p:txBody>
      </p:sp>
      <p:sp>
        <p:nvSpPr>
          <p:cNvPr id="6" name="">
            <a:extLst xmlns:a="http://schemas.openxmlformats.org/drawingml/2006/main">
              <a:ext uri="{FF2B5EF4-FFF2-40B4-BE49-F238E27FC236}">
                <a16:creationId xmlns:a16="http://schemas.microsoft.com/office/drawing/2014/main" id="{294684BC-DFB0-4214-95C9-51CB89751572}"/>
              </a:ext>
            </a:extLst>
          </p:cNvPr>
          <p:cNvSpPr>
            <a:spLocks xmlns:a="http://schemas.openxmlformats.org/drawingml/2006/main" noGrp="1"/>
          </p:cNvSpPr>
          <p:nvPr/>
        </p:nvSpPr>
        <p:spPr>
          <a:xfrm xmlns:a="http://schemas.openxmlformats.org/drawingml/2006/main">
            <a:off x="666750" y="394335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Keep units, labels, and source context</a:t>
            </a:r>
          </a:p>
        </p:txBody>
      </p:sp>
      <p:sp>
        <p:nvSpPr>
          <p:cNvPr id="7" name="">
            <a:extLst xmlns:a="http://schemas.openxmlformats.org/drawingml/2006/main">
              <a:ext uri="{FF2B5EF4-FFF2-40B4-BE49-F238E27FC236}">
                <a16:creationId xmlns:a16="http://schemas.microsoft.com/office/drawing/2014/main" id="{582D1C3B-06E5-46BF-84E9-C173203666D2}"/>
              </a:ext>
            </a:extLst>
          </p:cNvPr>
          <p:cNvSpPr>
            <a:spLocks xmlns:a="http://schemas.openxmlformats.org/drawingml/2006/main" noGrp="1"/>
          </p:cNvSpPr>
          <p:nvPr/>
        </p:nvSpPr>
        <p:spPr>
          <a:xfrm xmlns:a="http://schemas.openxmlformats.org/drawingml/2006/main">
            <a:off x="666750" y="456247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Use emphasis in proportion to the claim</a:t>
            </a:r>
          </a:p>
        </p:txBody>
      </p:sp>
      <p:sp>
        <p:nvSpPr>
          <p:cNvPr id="8" name="">
            <a:extLst xmlns:a="http://schemas.openxmlformats.org/drawingml/2006/main">
              <a:ext uri="{FF2B5EF4-FFF2-40B4-BE49-F238E27FC236}">
                <a16:creationId xmlns:a16="http://schemas.microsoft.com/office/drawing/2014/main" id="{98ABA4CD-644F-4580-B30E-2F5EED7CB593}"/>
              </a:ext>
            </a:extLst>
          </p:cNvPr>
          <p:cNvSpPr>
            <a:spLocks xmlns:a="http://schemas.openxmlformats.org/drawingml/2006/main" noGrp="1"/>
          </p:cNvSpPr>
          <p:nvPr/>
        </p:nvSpPr>
        <p:spPr>
          <a:xfrm xmlns:a="http://schemas.openxmlformats.org/drawingml/2006/main">
            <a:off x="666750" y="518160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Credit data and third-party assets</a:t>
            </a:r>
          </a:p>
        </p:txBody>
      </p:sp>
    </p:spTree>
    <p:extLst>
      <p:ext uri="{BB962C8B-B14F-4D97-AF65-F5344CB8AC3E}">
        <p14:creationId xmlns:p14="http://schemas.microsoft.com/office/powerpoint/2010/main" val="452324805"/>
      </p:ext>
    </p:extLst>
  </p:cSld>
</p:sld>
</file>

<file path=ppt/slides/slide30.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F832536-EE55-4999-AA78-7C94B8BDACB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06 · STUDIO PRACTICE</a:t>
            </a:r>
          </a:p>
        </p:txBody>
      </p:sp>
      <p:sp>
        <p:nvSpPr>
          <p:cNvPr id="2" name="">
            <a:extLst xmlns:a="http://schemas.openxmlformats.org/drawingml/2006/main">
              <a:ext uri="{FF2B5EF4-FFF2-40B4-BE49-F238E27FC236}">
                <a16:creationId xmlns:a16="http://schemas.microsoft.com/office/drawing/2014/main" id="{2F6E132C-B4FD-4B55-9925-83223D1FC891}"/>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30</a:t>
            </a:r>
          </a:p>
        </p:txBody>
      </p:sp>
      <p:sp>
        <p:nvSpPr>
          <p:cNvPr id="3" name="">
            <a:extLst xmlns:a="http://schemas.openxmlformats.org/drawingml/2006/main">
              <a:ext uri="{FF2B5EF4-FFF2-40B4-BE49-F238E27FC236}">
                <a16:creationId xmlns:a16="http://schemas.microsoft.com/office/drawing/2014/main" id="{E67D84F6-0BC9-4420-9137-6ADB4BC8F320}"/>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Concept before keyframes</a:t>
            </a:r>
          </a:p>
        </p:txBody>
      </p:sp>
      <p:sp>
        <p:nvSpPr>
          <p:cNvPr id="4" name="">
            <a:extLst xmlns:a="http://schemas.openxmlformats.org/drawingml/2006/main">
              <a:ext uri="{FF2B5EF4-FFF2-40B4-BE49-F238E27FC236}">
                <a16:creationId xmlns:a16="http://schemas.microsoft.com/office/drawing/2014/main" id="{5369AA0B-6083-422A-BE7E-59F83530D2F0}"/>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A small system is easier to test and refine.</a:t>
            </a:r>
          </a:p>
        </p:txBody>
      </p:sp>
      <p:sp>
        <p:nvSpPr>
          <p:cNvPr id="5" name="">
            <a:extLst xmlns:a="http://schemas.openxmlformats.org/drawingml/2006/main">
              <a:ext uri="{FF2B5EF4-FFF2-40B4-BE49-F238E27FC236}">
                <a16:creationId xmlns:a16="http://schemas.microsoft.com/office/drawing/2014/main" id="{9BB498CD-294B-4CBB-92C3-5D6775AF7C6B}"/>
              </a:ext>
            </a:extLst>
          </p:cNvPr>
          <p:cNvSpPr>
            <a:spLocks xmlns:a="http://schemas.openxmlformats.org/drawingml/2006/main" noGrp="1"/>
          </p:cNvSpPr>
          <p:nvPr/>
        </p:nvSpPr>
        <p:spPr>
          <a:xfrm xmlns:a="http://schemas.openxmlformats.org/drawingml/2006/main">
            <a:off x="666750" y="33813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Idea → relationship → visual model</a:t>
            </a:r>
          </a:p>
        </p:txBody>
      </p:sp>
      <p:sp>
        <p:nvSpPr>
          <p:cNvPr id="6" name="">
            <a:extLst xmlns:a="http://schemas.openxmlformats.org/drawingml/2006/main">
              <a:ext uri="{FF2B5EF4-FFF2-40B4-BE49-F238E27FC236}">
                <a16:creationId xmlns:a16="http://schemas.microsoft.com/office/drawing/2014/main" id="{BD8D710C-6C0A-4CB3-835B-ED7A4BA06385}"/>
              </a:ext>
            </a:extLst>
          </p:cNvPr>
          <p:cNvSpPr>
            <a:spLocks xmlns:a="http://schemas.openxmlformats.org/drawingml/2006/main" noGrp="1"/>
          </p:cNvSpPr>
          <p:nvPr/>
        </p:nvSpPr>
        <p:spPr>
          <a:xfrm xmlns:a="http://schemas.openxmlformats.org/drawingml/2006/main">
            <a:off x="666750" y="41814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Grammar → hierarchy → reveal</a:t>
            </a:r>
          </a:p>
        </p:txBody>
      </p:sp>
      <p:sp>
        <p:nvSpPr>
          <p:cNvPr id="7" name="">
            <a:extLst xmlns:a="http://schemas.openxmlformats.org/drawingml/2006/main">
              <a:ext uri="{FF2B5EF4-FFF2-40B4-BE49-F238E27FC236}">
                <a16:creationId xmlns:a16="http://schemas.microsoft.com/office/drawing/2014/main" id="{37C042ED-6E1B-48C4-A4D1-3E24FCCFADC8}"/>
              </a:ext>
            </a:extLst>
          </p:cNvPr>
          <p:cNvSpPr>
            <a:spLocks xmlns:a="http://schemas.openxmlformats.org/drawingml/2006/main" noGrp="1"/>
          </p:cNvSpPr>
          <p:nvPr/>
        </p:nvSpPr>
        <p:spPr>
          <a:xfrm xmlns:a="http://schemas.openxmlformats.org/drawingml/2006/main">
            <a:off x="666750" y="49815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5F5F2"/>
                </a:solidFill>
                <a:latin typeface="Arial"/>
                <a:ea typeface="Arial"/>
                <a:cs typeface="Arial"/>
              </a:defRPr>
            </a:pPr>
            <a:r>
              <a:rPr sz="2550" b="0">
                <a:solidFill>
                  <a:srgbClr val="F5F5F2"/>
                </a:solidFill>
                <a:latin typeface="Arial"/>
                <a:ea typeface="Arial"/>
                <a:cs typeface="Arial"/>
              </a:rPr>
              <a:t>Animate → test → revise</a:t>
            </a:r>
          </a:p>
        </p:txBody>
      </p:sp>
    </p:spTree>
    <p:extLst>
      <p:ext uri="{BB962C8B-B14F-4D97-AF65-F5344CB8AC3E}">
        <p14:creationId xmlns:p14="http://schemas.microsoft.com/office/powerpoint/2010/main" val="66833526"/>
      </p:ext>
    </p:extLst>
  </p:cSld>
</p:sld>
</file>

<file path=ppt/slides/slide31.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134AC6A-044A-494E-9A4C-53ED1EF3A9B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06 · STUDIO PRACTICE</a:t>
            </a:r>
          </a:p>
        </p:txBody>
      </p:sp>
      <p:sp>
        <p:nvSpPr>
          <p:cNvPr id="2" name="">
            <a:extLst xmlns:a="http://schemas.openxmlformats.org/drawingml/2006/main">
              <a:ext uri="{FF2B5EF4-FFF2-40B4-BE49-F238E27FC236}">
                <a16:creationId xmlns:a16="http://schemas.microsoft.com/office/drawing/2014/main" id="{95A86834-3B34-45DE-9F8A-AC2AEAA9B2D8}"/>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31</a:t>
            </a:r>
          </a:p>
        </p:txBody>
      </p:sp>
      <p:sp>
        <p:nvSpPr>
          <p:cNvPr id="3" name="">
            <a:extLst xmlns:a="http://schemas.openxmlformats.org/drawingml/2006/main">
              <a:ext uri="{FF2B5EF4-FFF2-40B4-BE49-F238E27FC236}">
                <a16:creationId xmlns:a16="http://schemas.microsoft.com/office/drawing/2014/main" id="{D4595155-2F60-4B47-BF55-FD892B069501}"/>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After Effects: concepts into controls</a:t>
            </a:r>
          </a:p>
        </p:txBody>
      </p:sp>
      <p:sp>
        <p:nvSpPr>
          <p:cNvPr id="4" name="">
            <a:extLst xmlns:a="http://schemas.openxmlformats.org/drawingml/2006/main">
              <a:ext uri="{FF2B5EF4-FFF2-40B4-BE49-F238E27FC236}">
                <a16:creationId xmlns:a16="http://schemas.microsoft.com/office/drawing/2014/main" id="{28EC90A2-DA56-4418-ABAD-07690F7DA3DD}"/>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A controller can keep the graphic and its label in agreement.</a:t>
            </a:r>
          </a:p>
        </p:txBody>
      </p:sp>
      <p:sp>
        <p:nvSpPr>
          <p:cNvPr id="5" name="">
            <a:extLst xmlns:a="http://schemas.openxmlformats.org/drawingml/2006/main">
              <a:ext uri="{FF2B5EF4-FFF2-40B4-BE49-F238E27FC236}">
                <a16:creationId xmlns:a16="http://schemas.microsoft.com/office/drawing/2014/main" id="{81F322D9-B41F-4048-AA62-1B1521166021}"/>
              </a:ext>
            </a:extLst>
          </p:cNvPr>
          <p:cNvSpPr>
            <a:spLocks xmlns:a="http://schemas.openxmlformats.org/drawingml/2006/main" noGrp="1"/>
          </p:cNvSpPr>
          <p:nvPr/>
        </p:nvSpPr>
        <p:spPr>
          <a:xfrm xmlns:a="http://schemas.openxmlformats.org/drawingml/2006/main">
            <a:off x="666750" y="332422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Growth → scale / paths / expressions</a:t>
            </a:r>
          </a:p>
        </p:txBody>
      </p:sp>
      <p:sp>
        <p:nvSpPr>
          <p:cNvPr id="6" name="">
            <a:extLst xmlns:a="http://schemas.openxmlformats.org/drawingml/2006/main">
              <a:ext uri="{FF2B5EF4-FFF2-40B4-BE49-F238E27FC236}">
                <a16:creationId xmlns:a16="http://schemas.microsoft.com/office/drawing/2014/main" id="{D4CDE7DB-6A06-401C-9AC5-4EAF2024D794}"/>
              </a:ext>
            </a:extLst>
          </p:cNvPr>
          <p:cNvSpPr>
            <a:spLocks xmlns:a="http://schemas.openxmlformats.org/drawingml/2006/main" noGrp="1"/>
          </p:cNvSpPr>
          <p:nvPr/>
        </p:nvSpPr>
        <p:spPr>
          <a:xfrm xmlns:a="http://schemas.openxmlformats.org/drawingml/2006/main">
            <a:off x="666750" y="394335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Flow → path animation / repeaters</a:t>
            </a:r>
          </a:p>
        </p:txBody>
      </p:sp>
      <p:sp>
        <p:nvSpPr>
          <p:cNvPr id="7" name="">
            <a:extLst xmlns:a="http://schemas.openxmlformats.org/drawingml/2006/main">
              <a:ext uri="{FF2B5EF4-FFF2-40B4-BE49-F238E27FC236}">
                <a16:creationId xmlns:a16="http://schemas.microsoft.com/office/drawing/2014/main" id="{47D3D38E-BA8E-4F8E-949C-0CFE7BC4E1BB}"/>
              </a:ext>
            </a:extLst>
          </p:cNvPr>
          <p:cNvSpPr>
            <a:spLocks xmlns:a="http://schemas.openxmlformats.org/drawingml/2006/main" noGrp="1"/>
          </p:cNvSpPr>
          <p:nvPr/>
        </p:nvSpPr>
        <p:spPr>
          <a:xfrm xmlns:a="http://schemas.openxmlformats.org/drawingml/2006/main">
            <a:off x="666750" y="456247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Reveal → masks / mattes / sequencing</a:t>
            </a:r>
          </a:p>
        </p:txBody>
      </p:sp>
      <p:sp>
        <p:nvSpPr>
          <p:cNvPr id="8" name="">
            <a:extLst xmlns:a="http://schemas.openxmlformats.org/drawingml/2006/main">
              <a:ext uri="{FF2B5EF4-FFF2-40B4-BE49-F238E27FC236}">
                <a16:creationId xmlns:a16="http://schemas.microsoft.com/office/drawing/2014/main" id="{BFE631C1-11E8-4EF4-BC5F-CFA695540542}"/>
              </a:ext>
            </a:extLst>
          </p:cNvPr>
          <p:cNvSpPr>
            <a:spLocks xmlns:a="http://schemas.openxmlformats.org/drawingml/2006/main" noGrp="1"/>
          </p:cNvSpPr>
          <p:nvPr/>
        </p:nvSpPr>
        <p:spPr>
          <a:xfrm xmlns:a="http://schemas.openxmlformats.org/drawingml/2006/main">
            <a:off x="666750" y="518160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Systems → parenting / shared controllers</a:t>
            </a:r>
          </a:p>
        </p:txBody>
      </p:sp>
    </p:spTree>
    <p:extLst>
      <p:ext uri="{BB962C8B-B14F-4D97-AF65-F5344CB8AC3E}">
        <p14:creationId xmlns:p14="http://schemas.microsoft.com/office/powerpoint/2010/main" val="569555825"/>
      </p:ext>
    </p:extLst>
  </p:cSld>
</p:sld>
</file>

<file path=ppt/slides/slide32.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89D3448-7EB9-4DD3-A5D2-52B9C60B4C5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06 · STUDIO PRACTICE</a:t>
            </a:r>
          </a:p>
        </p:txBody>
      </p:sp>
      <p:sp>
        <p:nvSpPr>
          <p:cNvPr id="2" name="">
            <a:extLst xmlns:a="http://schemas.openxmlformats.org/drawingml/2006/main">
              <a:ext uri="{FF2B5EF4-FFF2-40B4-BE49-F238E27FC236}">
                <a16:creationId xmlns:a16="http://schemas.microsoft.com/office/drawing/2014/main" id="{C82CA24F-B7BF-44CC-AAA0-1313B3DB13A6}"/>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32</a:t>
            </a:r>
          </a:p>
        </p:txBody>
      </p:sp>
      <p:sp>
        <p:nvSpPr>
          <p:cNvPr id="3" name="">
            <a:extLst xmlns:a="http://schemas.openxmlformats.org/drawingml/2006/main">
              <a:ext uri="{FF2B5EF4-FFF2-40B4-BE49-F238E27FC236}">
                <a16:creationId xmlns:a16="http://schemas.microsoft.com/office/drawing/2014/main" id="{4535F8A9-D4B2-4CC4-A99F-A54BDAD127D4}"/>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A 24-second explanation</a:t>
            </a:r>
          </a:p>
        </p:txBody>
      </p:sp>
      <p:sp>
        <p:nvSpPr>
          <p:cNvPr id="4" name="">
            <a:extLst xmlns:a="http://schemas.openxmlformats.org/drawingml/2006/main">
              <a:ext uri="{FF2B5EF4-FFF2-40B4-BE49-F238E27FC236}">
                <a16:creationId xmlns:a16="http://schemas.microsoft.com/office/drawing/2014/main" id="{3863185D-DDE7-4757-9AED-F27AFA30835F}"/>
              </a:ext>
            </a:extLst>
          </p:cNvPr>
          <p:cNvSpPr>
            <a:spLocks xmlns:a="http://schemas.openxmlformats.org/drawingml/2006/main" noGrp="1"/>
          </p:cNvSpPr>
          <p:nvPr/>
        </p:nvSpPr>
        <p:spPr>
          <a:xfrm xmlns:a="http://schemas.openxmlformats.org/drawingml/2006/main">
            <a:off x="609600" y="2076450"/>
            <a:ext cx="10668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62D8EF"/>
                </a:solidFill>
                <a:latin typeface="Arial"/>
                <a:ea typeface="Arial"/>
                <a:cs typeface="Arial"/>
              </a:defRPr>
            </a:pPr>
            <a:r>
              <a:rPr sz="2625" b="0">
                <a:solidFill>
                  <a:srgbClr val="62D8EF"/>
                </a:solidFill>
                <a:latin typeface="Arial"/>
                <a:ea typeface="Arial"/>
                <a:cs typeface="Arial"/>
              </a:rPr>
              <a:t>A storyboard for the route comparison</a:t>
            </a:r>
          </a:p>
        </p:txBody>
      </p:sp>
      <p:sp>
        <p:nvSpPr>
          <p:cNvPr id="5" name="">
            <a:extLst xmlns:a="http://schemas.openxmlformats.org/drawingml/2006/main">
              <a:ext uri="{FF2B5EF4-FFF2-40B4-BE49-F238E27FC236}">
                <a16:creationId xmlns:a16="http://schemas.microsoft.com/office/drawing/2014/main" id="{89A781A9-8287-435F-B540-F2757982B194}"/>
              </a:ext>
            </a:extLst>
          </p:cNvPr>
          <p:cNvSpPr>
            <a:spLocks xmlns:a="http://schemas.openxmlformats.org/drawingml/2006/main" noGrp="1"/>
          </p:cNvSpPr>
          <p:nvPr/>
        </p:nvSpPr>
        <p:spPr>
          <a:xfrm xmlns:a="http://schemas.openxmlformats.org/drawingml/2006/main">
            <a:off x="666750" y="331470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F5F5F2"/>
                </a:solidFill>
                <a:latin typeface="Arial"/>
                <a:ea typeface="Arial"/>
                <a:cs typeface="Arial"/>
              </a:defRPr>
            </a:pPr>
            <a:r>
              <a:rPr sz="2475" b="0">
                <a:solidFill>
                  <a:srgbClr val="F5F5F2"/>
                </a:solidFill>
                <a:latin typeface="Arial"/>
                <a:ea typeface="Arial"/>
                <a:cs typeface="Arial"/>
              </a:rPr>
              <a:t>0–3 s   Hook: same trip, different wait</a:t>
            </a:r>
          </a:p>
        </p:txBody>
      </p:sp>
      <p:sp>
        <p:nvSpPr>
          <p:cNvPr id="6" name="">
            <a:extLst xmlns:a="http://schemas.openxmlformats.org/drawingml/2006/main">
              <a:ext uri="{FF2B5EF4-FFF2-40B4-BE49-F238E27FC236}">
                <a16:creationId xmlns:a16="http://schemas.microsoft.com/office/drawing/2014/main" id="{7AB425BF-35F9-4027-875C-87C5926BF6AB}"/>
              </a:ext>
            </a:extLst>
          </p:cNvPr>
          <p:cNvSpPr>
            <a:spLocks xmlns:a="http://schemas.openxmlformats.org/drawingml/2006/main" noGrp="1"/>
          </p:cNvSpPr>
          <p:nvPr/>
        </p:nvSpPr>
        <p:spPr>
          <a:xfrm xmlns:a="http://schemas.openxmlformats.org/drawingml/2006/main">
            <a:off x="666750" y="392430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F5F5F2"/>
                </a:solidFill>
                <a:latin typeface="Arial"/>
                <a:ea typeface="Arial"/>
                <a:cs typeface="Arial"/>
              </a:defRPr>
            </a:pPr>
            <a:r>
              <a:rPr sz="2475" b="0">
                <a:solidFill>
                  <a:srgbClr val="F5F5F2"/>
                </a:solidFill>
                <a:latin typeface="Arial"/>
                <a:ea typeface="Arial"/>
                <a:cs typeface="Arial"/>
              </a:rPr>
              <a:t>3–7 s   Setup: routes and labels</a:t>
            </a:r>
          </a:p>
        </p:txBody>
      </p:sp>
      <p:sp>
        <p:nvSpPr>
          <p:cNvPr id="7" name="">
            <a:extLst xmlns:a="http://schemas.openxmlformats.org/drawingml/2006/main">
              <a:ext uri="{FF2B5EF4-FFF2-40B4-BE49-F238E27FC236}">
                <a16:creationId xmlns:a16="http://schemas.microsoft.com/office/drawing/2014/main" id="{916A5F32-DD9F-4E7A-8AA8-79C0A61EC0FF}"/>
              </a:ext>
            </a:extLst>
          </p:cNvPr>
          <p:cNvSpPr>
            <a:spLocks xmlns:a="http://schemas.openxmlformats.org/drawingml/2006/main" noGrp="1"/>
          </p:cNvSpPr>
          <p:nvPr/>
        </p:nvSpPr>
        <p:spPr>
          <a:xfrm xmlns:a="http://schemas.openxmlformats.org/drawingml/2006/main">
            <a:off x="666750" y="453390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F5F5F2"/>
                </a:solidFill>
                <a:latin typeface="Arial"/>
                <a:ea typeface="Arial"/>
                <a:cs typeface="Arial"/>
              </a:defRPr>
            </a:pPr>
            <a:r>
              <a:rPr sz="2475" b="0">
                <a:solidFill>
                  <a:srgbClr val="F5F5F2"/>
                </a:solidFill>
                <a:latin typeface="Arial"/>
                <a:ea typeface="Arial"/>
                <a:cs typeface="Arial"/>
              </a:rPr>
              <a:t>7–18 s  Explanation: shared playback clock</a:t>
            </a:r>
          </a:p>
        </p:txBody>
      </p:sp>
      <p:sp>
        <p:nvSpPr>
          <p:cNvPr id="8" name="">
            <a:extLst xmlns:a="http://schemas.openxmlformats.org/drawingml/2006/main">
              <a:ext uri="{FF2B5EF4-FFF2-40B4-BE49-F238E27FC236}">
                <a16:creationId xmlns:a16="http://schemas.microsoft.com/office/drawing/2014/main" id="{97F8FE6B-F861-4BEF-A2D3-1C972608D33D}"/>
              </a:ext>
            </a:extLst>
          </p:cNvPr>
          <p:cNvSpPr>
            <a:spLocks xmlns:a="http://schemas.openxmlformats.org/drawingml/2006/main" noGrp="1"/>
          </p:cNvSpPr>
          <p:nvPr/>
        </p:nvSpPr>
        <p:spPr>
          <a:xfrm xmlns:a="http://schemas.openxmlformats.org/drawingml/2006/main">
            <a:off x="666750" y="514350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F5F5F2"/>
                </a:solidFill>
                <a:latin typeface="Arial"/>
                <a:ea typeface="Arial"/>
                <a:cs typeface="Arial"/>
              </a:defRPr>
            </a:pPr>
            <a:r>
              <a:rPr sz="2475" b="1">
                <a:solidFill>
                  <a:srgbClr val="F5F5F2"/>
                </a:solidFill>
                <a:latin typeface="Arial"/>
                <a:ea typeface="Arial"/>
                <a:cs typeface="Arial"/>
              </a:rPr>
              <a:t>18–24 s Payoff: +12 min, then hold</a:t>
            </a:r>
          </a:p>
        </p:txBody>
      </p:sp>
    </p:spTree>
    <p:extLst>
      <p:ext uri="{BB962C8B-B14F-4D97-AF65-F5344CB8AC3E}">
        <p14:creationId xmlns:p14="http://schemas.microsoft.com/office/powerpoint/2010/main" val="1345662691"/>
      </p:ext>
    </p:extLst>
  </p:cSld>
</p:sld>
</file>

<file path=ppt/slides/slide33.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0B36779-3A3F-4976-91DF-1E83BDD12B2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06 · STUDIO PRACTICE</a:t>
            </a:r>
          </a:p>
        </p:txBody>
      </p:sp>
      <p:sp>
        <p:nvSpPr>
          <p:cNvPr id="2" name="">
            <a:extLst xmlns:a="http://schemas.openxmlformats.org/drawingml/2006/main">
              <a:ext uri="{FF2B5EF4-FFF2-40B4-BE49-F238E27FC236}">
                <a16:creationId xmlns:a16="http://schemas.microsoft.com/office/drawing/2014/main" id="{48A4E16F-74AE-4E79-8770-96D8588641BC}"/>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33</a:t>
            </a:r>
          </a:p>
        </p:txBody>
      </p:sp>
      <p:sp>
        <p:nvSpPr>
          <p:cNvPr id="3" name="">
            <a:extLst xmlns:a="http://schemas.openxmlformats.org/drawingml/2006/main">
              <a:ext uri="{FF2B5EF4-FFF2-40B4-BE49-F238E27FC236}">
                <a16:creationId xmlns:a16="http://schemas.microsoft.com/office/drawing/2014/main" id="{5B767C9D-D35C-401A-ACD3-A43A65511057}"/>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Project 1: explain one thing</a:t>
            </a:r>
          </a:p>
        </p:txBody>
      </p:sp>
      <p:sp>
        <p:nvSpPr>
          <p:cNvPr id="4" name="">
            <a:extLst xmlns:a="http://schemas.openxmlformats.org/drawingml/2006/main">
              <a:ext uri="{FF2B5EF4-FFF2-40B4-BE49-F238E27FC236}">
                <a16:creationId xmlns:a16="http://schemas.microsoft.com/office/drawing/2014/main" id="{26B8B7EB-965E-4CEF-BE51-BAF7A17F5BC7}"/>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15–30 seconds. Clear enough to understand; polished enough for a reel.</a:t>
            </a:r>
          </a:p>
        </p:txBody>
      </p:sp>
      <p:sp>
        <p:nvSpPr>
          <p:cNvPr id="5" name="">
            <a:extLst xmlns:a="http://schemas.openxmlformats.org/drawingml/2006/main">
              <a:ext uri="{FF2B5EF4-FFF2-40B4-BE49-F238E27FC236}">
                <a16:creationId xmlns:a16="http://schemas.microsoft.com/office/drawing/2014/main" id="{E00439DA-1C3E-4C85-ADB2-8C979FECAE25}"/>
              </a:ext>
            </a:extLst>
          </p:cNvPr>
          <p:cNvSpPr>
            <a:spLocks xmlns:a="http://schemas.openxmlformats.org/drawingml/2006/main" noGrp="1"/>
          </p:cNvSpPr>
          <p:nvPr/>
        </p:nvSpPr>
        <p:spPr>
          <a:xfrm xmlns:a="http://schemas.openxmlformats.org/drawingml/2006/main">
            <a:off x="666750" y="332422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One focused idea and a defined audience</a:t>
            </a:r>
          </a:p>
        </p:txBody>
      </p:sp>
      <p:sp>
        <p:nvSpPr>
          <p:cNvPr id="6" name="">
            <a:extLst xmlns:a="http://schemas.openxmlformats.org/drawingml/2006/main">
              <a:ext uri="{FF2B5EF4-FFF2-40B4-BE49-F238E27FC236}">
                <a16:creationId xmlns:a16="http://schemas.microsoft.com/office/drawing/2014/main" id="{4333D863-0528-455A-BCEC-74C42AB5494B}"/>
              </a:ext>
            </a:extLst>
          </p:cNvPr>
          <p:cNvSpPr>
            <a:spLocks xmlns:a="http://schemas.openxmlformats.org/drawingml/2006/main" noGrp="1"/>
          </p:cNvSpPr>
          <p:nvPr/>
        </p:nvSpPr>
        <p:spPr>
          <a:xfrm xmlns:a="http://schemas.openxmlformats.org/drawingml/2006/main">
            <a:off x="666750" y="394335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A deliberate motif and readable progression</a:t>
            </a:r>
          </a:p>
        </p:txBody>
      </p:sp>
      <p:sp>
        <p:nvSpPr>
          <p:cNvPr id="7" name="">
            <a:extLst xmlns:a="http://schemas.openxmlformats.org/drawingml/2006/main">
              <a:ext uri="{FF2B5EF4-FFF2-40B4-BE49-F238E27FC236}">
                <a16:creationId xmlns:a16="http://schemas.microsoft.com/office/drawing/2014/main" id="{CB3768EC-B768-464B-9DB3-1245C7F50C11}"/>
              </a:ext>
            </a:extLst>
          </p:cNvPr>
          <p:cNvSpPr>
            <a:spLocks xmlns:a="http://schemas.openxmlformats.org/drawingml/2006/main" noGrp="1"/>
          </p:cNvSpPr>
          <p:nvPr/>
        </p:nvSpPr>
        <p:spPr>
          <a:xfrm xmlns:a="http://schemas.openxmlformats.org/drawingml/2006/main">
            <a:off x="666750" y="456247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Any coherent mix of techniques</a:t>
            </a:r>
          </a:p>
        </p:txBody>
      </p:sp>
      <p:sp>
        <p:nvSpPr>
          <p:cNvPr id="8" name="">
            <a:extLst xmlns:a="http://schemas.openxmlformats.org/drawingml/2006/main">
              <a:ext uri="{FF2B5EF4-FFF2-40B4-BE49-F238E27FC236}">
                <a16:creationId xmlns:a16="http://schemas.microsoft.com/office/drawing/2014/main" id="{5CB3655C-9872-459C-ACA4-3BD2395CF1A2}"/>
              </a:ext>
            </a:extLst>
          </p:cNvPr>
          <p:cNvSpPr>
            <a:spLocks xmlns:a="http://schemas.openxmlformats.org/drawingml/2006/main" noGrp="1"/>
          </p:cNvSpPr>
          <p:nvPr/>
        </p:nvSpPr>
        <p:spPr>
          <a:xfrm xmlns:a="http://schemas.openxmlformats.org/drawingml/2006/main">
            <a:off x="666750" y="518160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Landscape, square, or portrait</a:t>
            </a:r>
          </a:p>
        </p:txBody>
      </p:sp>
    </p:spTree>
    <p:extLst>
      <p:ext uri="{BB962C8B-B14F-4D97-AF65-F5344CB8AC3E}">
        <p14:creationId xmlns:p14="http://schemas.microsoft.com/office/powerpoint/2010/main" val="828305024"/>
      </p:ext>
    </p:extLst>
  </p:cSld>
</p:sld>
</file>

<file path=ppt/slides/slide34.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003CD08-D854-4AB4-96FA-A7C56A216A4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06 · STUDIO PRACTICE</a:t>
            </a:r>
          </a:p>
        </p:txBody>
      </p:sp>
      <p:sp>
        <p:nvSpPr>
          <p:cNvPr id="2" name="">
            <a:extLst xmlns:a="http://schemas.openxmlformats.org/drawingml/2006/main">
              <a:ext uri="{FF2B5EF4-FFF2-40B4-BE49-F238E27FC236}">
                <a16:creationId xmlns:a16="http://schemas.microsoft.com/office/drawing/2014/main" id="{9F63CE95-2EFF-4253-8C16-79B71FD26F47}"/>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34</a:t>
            </a:r>
          </a:p>
        </p:txBody>
      </p:sp>
      <p:sp>
        <p:nvSpPr>
          <p:cNvPr id="3" name="">
            <a:extLst xmlns:a="http://schemas.openxmlformats.org/drawingml/2006/main">
              <a:ext uri="{FF2B5EF4-FFF2-40B4-BE49-F238E27FC236}">
                <a16:creationId xmlns:a16="http://schemas.microsoft.com/office/drawing/2014/main" id="{C8AF2524-D62D-4384-A070-1162D066CB70}"/>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Concept sprint</a:t>
            </a:r>
          </a:p>
        </p:txBody>
      </p:sp>
      <p:sp>
        <p:nvSpPr>
          <p:cNvPr id="4" name="">
            <a:extLst xmlns:a="http://schemas.openxmlformats.org/drawingml/2006/main">
              <a:ext uri="{FF2B5EF4-FFF2-40B4-BE49-F238E27FC236}">
                <a16:creationId xmlns:a16="http://schemas.microsoft.com/office/drawing/2014/main" id="{0E714774-1A41-4ED7-9C4B-DC9E39D0257E}"/>
              </a:ext>
            </a:extLst>
          </p:cNvPr>
          <p:cNvSpPr>
            <a:spLocks xmlns:a="http://schemas.openxmlformats.org/drawingml/2006/main" noGrp="1"/>
          </p:cNvSpPr>
          <p:nvPr/>
        </p:nvSpPr>
        <p:spPr>
          <a:xfrm xmlns:a="http://schemas.openxmlformats.org/drawingml/2006/main">
            <a:off x="609600" y="2076450"/>
            <a:ext cx="10668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62D8EF"/>
                </a:solidFill>
                <a:latin typeface="Arial"/>
                <a:ea typeface="Arial"/>
                <a:cs typeface="Arial"/>
              </a:defRPr>
            </a:pPr>
            <a:r>
              <a:rPr sz="2775" b="1">
                <a:solidFill>
                  <a:srgbClr val="62D8EF"/>
                </a:solidFill>
                <a:latin typeface="Arial"/>
                <a:ea typeface="Arial"/>
                <a:cs typeface="Arial"/>
              </a:rPr>
              <a:t>One idea, four beats, one visual rule</a:t>
            </a:r>
          </a:p>
        </p:txBody>
      </p:sp>
      <p:sp>
        <p:nvSpPr>
          <p:cNvPr id="5" name="">
            <a:extLst xmlns:a="http://schemas.openxmlformats.org/drawingml/2006/main">
              <a:ext uri="{FF2B5EF4-FFF2-40B4-BE49-F238E27FC236}">
                <a16:creationId xmlns:a16="http://schemas.microsoft.com/office/drawing/2014/main" id="{D205CBD2-CC31-40A5-AD6E-32A9977C0467}"/>
              </a:ext>
            </a:extLst>
          </p:cNvPr>
          <p:cNvSpPr>
            <a:spLocks xmlns:a="http://schemas.openxmlformats.org/drawingml/2006/main" noGrp="1"/>
          </p:cNvSpPr>
          <p:nvPr/>
        </p:nvSpPr>
        <p:spPr>
          <a:xfrm xmlns:a="http://schemas.openxmlformats.org/drawingml/2006/main">
            <a:off x="666750" y="32956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5F5F2"/>
                </a:solidFill>
                <a:latin typeface="Arial"/>
                <a:ea typeface="Arial"/>
                <a:cs typeface="Arial"/>
              </a:defRPr>
            </a:pPr>
            <a:r>
              <a:rPr sz="2175" b="0">
                <a:solidFill>
                  <a:srgbClr val="F5F5F2"/>
                </a:solidFill>
                <a:latin typeface="Arial"/>
                <a:ea typeface="Arial"/>
                <a:cs typeface="Arial"/>
              </a:rPr>
              <a:t>0–5 min   Generate possible topics</a:t>
            </a:r>
          </a:p>
        </p:txBody>
      </p:sp>
      <p:sp>
        <p:nvSpPr>
          <p:cNvPr id="6" name="">
            <a:extLst xmlns:a="http://schemas.openxmlformats.org/drawingml/2006/main">
              <a:ext uri="{FF2B5EF4-FFF2-40B4-BE49-F238E27FC236}">
                <a16:creationId xmlns:a16="http://schemas.microsoft.com/office/drawing/2014/main" id="{8CE25ED8-6631-4403-AC6D-39109863C810}"/>
              </a:ext>
            </a:extLst>
          </p:cNvPr>
          <p:cNvSpPr>
            <a:spLocks xmlns:a="http://schemas.openxmlformats.org/drawingml/2006/main" noGrp="1"/>
          </p:cNvSpPr>
          <p:nvPr/>
        </p:nvSpPr>
        <p:spPr>
          <a:xfrm xmlns:a="http://schemas.openxmlformats.org/drawingml/2006/main">
            <a:off x="666750" y="38671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5F5F2"/>
                </a:solidFill>
                <a:latin typeface="Arial"/>
                <a:ea typeface="Arial"/>
                <a:cs typeface="Arial"/>
              </a:defRPr>
            </a:pPr>
            <a:r>
              <a:rPr sz="2175" b="0">
                <a:solidFill>
                  <a:srgbClr val="F5F5F2"/>
                </a:solidFill>
                <a:latin typeface="Arial"/>
                <a:ea typeface="Arial"/>
                <a:cs typeface="Arial"/>
              </a:rPr>
              <a:t>5–10 min  Write the viewer promise</a:t>
            </a:r>
          </a:p>
        </p:txBody>
      </p:sp>
      <p:sp>
        <p:nvSpPr>
          <p:cNvPr id="7" name="">
            <a:extLst xmlns:a="http://schemas.openxmlformats.org/drawingml/2006/main">
              <a:ext uri="{FF2B5EF4-FFF2-40B4-BE49-F238E27FC236}">
                <a16:creationId xmlns:a16="http://schemas.microsoft.com/office/drawing/2014/main" id="{C2F1F594-5BE0-4397-B307-48FBF1CBCE18}"/>
              </a:ext>
            </a:extLst>
          </p:cNvPr>
          <p:cNvSpPr>
            <a:spLocks xmlns:a="http://schemas.openxmlformats.org/drawingml/2006/main" noGrp="1"/>
          </p:cNvSpPr>
          <p:nvPr/>
        </p:nvSpPr>
        <p:spPr>
          <a:xfrm xmlns:a="http://schemas.openxmlformats.org/drawingml/2006/main">
            <a:off x="666750" y="44386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5F5F2"/>
                </a:solidFill>
                <a:latin typeface="Arial"/>
                <a:ea typeface="Arial"/>
                <a:cs typeface="Arial"/>
              </a:defRPr>
            </a:pPr>
            <a:r>
              <a:rPr sz="2175" b="0">
                <a:solidFill>
                  <a:srgbClr val="F5F5F2"/>
                </a:solidFill>
                <a:latin typeface="Arial"/>
                <a:ea typeface="Arial"/>
                <a:cs typeface="Arial"/>
              </a:rPr>
              <a:t>10–20 min Sketch four story beats</a:t>
            </a:r>
          </a:p>
        </p:txBody>
      </p:sp>
      <p:sp>
        <p:nvSpPr>
          <p:cNvPr id="8" name="">
            <a:extLst xmlns:a="http://schemas.openxmlformats.org/drawingml/2006/main">
              <a:ext uri="{FF2B5EF4-FFF2-40B4-BE49-F238E27FC236}">
                <a16:creationId xmlns:a16="http://schemas.microsoft.com/office/drawing/2014/main" id="{D86EBD26-922D-4AA8-AE87-5A233CE73E4F}"/>
              </a:ext>
            </a:extLst>
          </p:cNvPr>
          <p:cNvSpPr>
            <a:spLocks xmlns:a="http://schemas.openxmlformats.org/drawingml/2006/main" noGrp="1"/>
          </p:cNvSpPr>
          <p:nvPr/>
        </p:nvSpPr>
        <p:spPr>
          <a:xfrm xmlns:a="http://schemas.openxmlformats.org/drawingml/2006/main">
            <a:off x="666750" y="50101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5F5F2"/>
                </a:solidFill>
                <a:latin typeface="Arial"/>
                <a:ea typeface="Arial"/>
                <a:cs typeface="Arial"/>
              </a:defRPr>
            </a:pPr>
            <a:r>
              <a:rPr sz="2175" b="0">
                <a:solidFill>
                  <a:srgbClr val="F5F5F2"/>
                </a:solidFill>
                <a:latin typeface="Arial"/>
                <a:ea typeface="Arial"/>
                <a:cs typeface="Arial"/>
              </a:rPr>
              <a:t>20–30 min Define motif + first test</a:t>
            </a:r>
          </a:p>
        </p:txBody>
      </p:sp>
    </p:spTree>
    <p:extLst>
      <p:ext uri="{BB962C8B-B14F-4D97-AF65-F5344CB8AC3E}">
        <p14:creationId xmlns:p14="http://schemas.microsoft.com/office/powerpoint/2010/main" val="2106954041"/>
      </p:ext>
    </p:extLst>
  </p:cSld>
</p:sld>
</file>

<file path=ppt/slides/slide35.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901A1F6-1602-48C0-9F6F-597F3F9DFE3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06 · STUDIO PRACTICE</a:t>
            </a:r>
          </a:p>
        </p:txBody>
      </p:sp>
      <p:sp>
        <p:nvSpPr>
          <p:cNvPr id="2" name="">
            <a:extLst xmlns:a="http://schemas.openxmlformats.org/drawingml/2006/main">
              <a:ext uri="{FF2B5EF4-FFF2-40B4-BE49-F238E27FC236}">
                <a16:creationId xmlns:a16="http://schemas.microsoft.com/office/drawing/2014/main" id="{047B8D88-07AC-41A4-8BFE-E7F56AA4C7BD}"/>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35</a:t>
            </a:r>
          </a:p>
        </p:txBody>
      </p:sp>
      <p:sp>
        <p:nvSpPr>
          <p:cNvPr id="3" name="">
            <a:extLst xmlns:a="http://schemas.openxmlformats.org/drawingml/2006/main">
              <a:ext uri="{FF2B5EF4-FFF2-40B4-BE49-F238E27FC236}">
                <a16:creationId xmlns:a16="http://schemas.microsoft.com/office/drawing/2014/main" id="{3D4CFF63-4192-4D16-B415-DDC23A091A9C}"/>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Week 1 checkpoint</a:t>
            </a:r>
          </a:p>
        </p:txBody>
      </p:sp>
      <p:sp>
        <p:nvSpPr>
          <p:cNvPr id="4" name="">
            <a:extLst xmlns:a="http://schemas.openxmlformats.org/drawingml/2006/main">
              <a:ext uri="{FF2B5EF4-FFF2-40B4-BE49-F238E27FC236}">
                <a16:creationId xmlns:a16="http://schemas.microsoft.com/office/drawing/2014/main" id="{4218DD3D-B1CA-476C-AA4A-CDD68F36F8FB}"/>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An idea ready for production</a:t>
            </a:r>
          </a:p>
        </p:txBody>
      </p:sp>
      <p:sp>
        <p:nvSpPr>
          <p:cNvPr id="5" name="">
            <a:extLst xmlns:a="http://schemas.openxmlformats.org/drawingml/2006/main">
              <a:ext uri="{FF2B5EF4-FFF2-40B4-BE49-F238E27FC236}">
                <a16:creationId xmlns:a16="http://schemas.microsoft.com/office/drawing/2014/main" id="{161BF9D4-C71C-4491-9AEE-F7AE31DA76D2}"/>
              </a:ext>
            </a:extLst>
          </p:cNvPr>
          <p:cNvSpPr>
            <a:spLocks xmlns:a="http://schemas.openxmlformats.org/drawingml/2006/main" noGrp="1"/>
          </p:cNvSpPr>
          <p:nvPr/>
        </p:nvSpPr>
        <p:spPr>
          <a:xfrm xmlns:a="http://schemas.openxmlformats.org/drawingml/2006/main">
            <a:off x="666750" y="332422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Concept, audience, format, source notes</a:t>
            </a:r>
          </a:p>
        </p:txBody>
      </p:sp>
      <p:sp>
        <p:nvSpPr>
          <p:cNvPr id="6" name="">
            <a:extLst xmlns:a="http://schemas.openxmlformats.org/drawingml/2006/main">
              <a:ext uri="{FF2B5EF4-FFF2-40B4-BE49-F238E27FC236}">
                <a16:creationId xmlns:a16="http://schemas.microsoft.com/office/drawing/2014/main" id="{26046721-E306-46DD-854D-65E7EAC49E1A}"/>
              </a:ext>
            </a:extLst>
          </p:cNvPr>
          <p:cNvSpPr>
            <a:spLocks xmlns:a="http://schemas.openxmlformats.org/drawingml/2006/main" noGrp="1"/>
          </p:cNvSpPr>
          <p:nvPr/>
        </p:nvSpPr>
        <p:spPr>
          <a:xfrm xmlns:a="http://schemas.openxmlformats.org/drawingml/2006/main">
            <a:off x="666750" y="394335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Four beats and a storyboard / animatic plan</a:t>
            </a:r>
          </a:p>
        </p:txBody>
      </p:sp>
      <p:sp>
        <p:nvSpPr>
          <p:cNvPr id="7" name="">
            <a:extLst xmlns:a="http://schemas.openxmlformats.org/drawingml/2006/main">
              <a:ext uri="{FF2B5EF4-FFF2-40B4-BE49-F238E27FC236}">
                <a16:creationId xmlns:a16="http://schemas.microsoft.com/office/drawing/2014/main" id="{9429285C-4C11-4DFE-8237-8D79970A9D5A}"/>
              </a:ext>
            </a:extLst>
          </p:cNvPr>
          <p:cNvSpPr>
            <a:spLocks xmlns:a="http://schemas.openxmlformats.org/drawingml/2006/main" noGrp="1"/>
          </p:cNvSpPr>
          <p:nvPr/>
        </p:nvSpPr>
        <p:spPr>
          <a:xfrm xmlns:a="http://schemas.openxmlformats.org/drawingml/2006/main">
            <a:off x="666750" y="456247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Reference board and motif direction</a:t>
            </a:r>
          </a:p>
        </p:txBody>
      </p:sp>
      <p:sp>
        <p:nvSpPr>
          <p:cNvPr id="8" name="">
            <a:extLst xmlns:a="http://schemas.openxmlformats.org/drawingml/2006/main">
              <a:ext uri="{FF2B5EF4-FFF2-40B4-BE49-F238E27FC236}">
                <a16:creationId xmlns:a16="http://schemas.microsoft.com/office/drawing/2014/main" id="{A55AF667-3010-4C26-849E-459FA9474ED5}"/>
              </a:ext>
            </a:extLst>
          </p:cNvPr>
          <p:cNvSpPr>
            <a:spLocks xmlns:a="http://schemas.openxmlformats.org/drawingml/2006/main" noGrp="1"/>
          </p:cNvSpPr>
          <p:nvPr/>
        </p:nvSpPr>
        <p:spPr>
          <a:xfrm xmlns:a="http://schemas.openxmlformats.org/drawingml/2006/main">
            <a:off x="666750" y="518160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At least one styleframe or initial motion test</a:t>
            </a:r>
          </a:p>
        </p:txBody>
      </p:sp>
    </p:spTree>
    <p:extLst>
      <p:ext uri="{BB962C8B-B14F-4D97-AF65-F5344CB8AC3E}">
        <p14:creationId xmlns:p14="http://schemas.microsoft.com/office/powerpoint/2010/main" val="2107095393"/>
      </p:ext>
    </p:extLst>
  </p:cSld>
</p:sld>
</file>

<file path=ppt/slides/slide36.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580F346-1051-4091-A939-B1E3CCC58AD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06 · STUDIO PRACTICE</a:t>
            </a:r>
          </a:p>
        </p:txBody>
      </p:sp>
      <p:sp>
        <p:nvSpPr>
          <p:cNvPr id="2" name="">
            <a:extLst xmlns:a="http://schemas.openxmlformats.org/drawingml/2006/main">
              <a:ext uri="{FF2B5EF4-FFF2-40B4-BE49-F238E27FC236}">
                <a16:creationId xmlns:a16="http://schemas.microsoft.com/office/drawing/2014/main" id="{9BBA40BA-006F-442C-9F0A-2546A233E6D7}"/>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36</a:t>
            </a:r>
          </a:p>
        </p:txBody>
      </p:sp>
      <p:sp>
        <p:nvSpPr>
          <p:cNvPr id="3" name="">
            <a:extLst xmlns:a="http://schemas.openxmlformats.org/drawingml/2006/main">
              <a:ext uri="{FF2B5EF4-FFF2-40B4-BE49-F238E27FC236}">
                <a16:creationId xmlns:a16="http://schemas.microsoft.com/office/drawing/2014/main" id="{EA4ED653-416F-401F-889F-4318CE756F87}"/>
              </a:ext>
            </a:extLst>
          </p:cNvPr>
          <p:cNvSpPr>
            <a:spLocks xmlns:a="http://schemas.openxmlformats.org/drawingml/2006/main" noGrp="1"/>
          </p:cNvSpPr>
          <p:nvPr/>
        </p:nvSpPr>
        <p:spPr>
          <a:xfrm xmlns:a="http://schemas.openxmlformats.org/drawingml/2006/main">
            <a:off x="609600" y="876300"/>
            <a:ext cx="10858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F5F5F2"/>
                </a:solidFill>
                <a:latin typeface="Arial"/>
                <a:ea typeface="Arial"/>
                <a:cs typeface="Arial"/>
              </a:defRPr>
            </a:pPr>
            <a:r>
              <a:rPr sz="3675" b="1">
                <a:solidFill>
                  <a:srgbClr val="F5F5F2"/>
                </a:solidFill>
                <a:latin typeface="Arial"/>
                <a:ea typeface="Arial"/>
                <a:cs typeface="Arial"/>
              </a:rPr>
              <a:t>Week 2: clarity test and completion</a:t>
            </a:r>
          </a:p>
        </p:txBody>
      </p:sp>
      <p:sp>
        <p:nvSpPr>
          <p:cNvPr id="4" name="">
            <a:extLst xmlns:a="http://schemas.openxmlformats.org/drawingml/2006/main">
              <a:ext uri="{FF2B5EF4-FFF2-40B4-BE49-F238E27FC236}">
                <a16:creationId xmlns:a16="http://schemas.microsoft.com/office/drawing/2014/main" id="{56D63E93-8E12-4575-A88E-B82D977AAF1E}"/>
              </a:ext>
            </a:extLst>
          </p:cNvPr>
          <p:cNvSpPr>
            <a:spLocks xmlns:a="http://schemas.openxmlformats.org/drawingml/2006/main" noGrp="1"/>
          </p:cNvSpPr>
          <p:nvPr/>
        </p:nvSpPr>
        <p:spPr>
          <a:xfrm xmlns:a="http://schemas.openxmlformats.org/drawingml/2006/main">
            <a:off x="609600" y="2076450"/>
            <a:ext cx="10572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62D8EF"/>
                </a:solidFill>
                <a:latin typeface="Arial"/>
                <a:ea typeface="Arial"/>
                <a:cs typeface="Arial"/>
              </a:defRPr>
            </a:pPr>
            <a:r>
              <a:rPr sz="2475" b="0">
                <a:solidFill>
                  <a:srgbClr val="62D8EF"/>
                </a:solidFill>
                <a:latin typeface="Arial"/>
                <a:ea typeface="Arial"/>
                <a:cs typeface="Arial"/>
              </a:rPr>
              <a:t>A first-time viewer is the best test of the explanation.</a:t>
            </a:r>
          </a:p>
        </p:txBody>
      </p:sp>
      <p:sp>
        <p:nvSpPr>
          <p:cNvPr id="5" name="">
            <a:extLst xmlns:a="http://schemas.openxmlformats.org/drawingml/2006/main">
              <a:ext uri="{FF2B5EF4-FFF2-40B4-BE49-F238E27FC236}">
                <a16:creationId xmlns:a16="http://schemas.microsoft.com/office/drawing/2014/main" id="{5BB93CBC-7F07-46F7-854D-36F029740E02}"/>
              </a:ext>
            </a:extLst>
          </p:cNvPr>
          <p:cNvSpPr>
            <a:spLocks xmlns:a="http://schemas.openxmlformats.org/drawingml/2006/main" noGrp="1"/>
          </p:cNvSpPr>
          <p:nvPr/>
        </p:nvSpPr>
        <p:spPr>
          <a:xfrm xmlns:a="http://schemas.openxmlformats.org/drawingml/2006/main">
            <a:off x="666750" y="332422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Play once without a preamble</a:t>
            </a:r>
          </a:p>
        </p:txBody>
      </p:sp>
      <p:sp>
        <p:nvSpPr>
          <p:cNvPr id="6" name="">
            <a:extLst xmlns:a="http://schemas.openxmlformats.org/drawingml/2006/main">
              <a:ext uri="{FF2B5EF4-FFF2-40B4-BE49-F238E27FC236}">
                <a16:creationId xmlns:a16="http://schemas.microsoft.com/office/drawing/2014/main" id="{1B77D6D0-C4A7-414C-AB6D-59C3D20C2710}"/>
              </a:ext>
            </a:extLst>
          </p:cNvPr>
          <p:cNvSpPr>
            <a:spLocks xmlns:a="http://schemas.openxmlformats.org/drawingml/2006/main" noGrp="1"/>
          </p:cNvSpPr>
          <p:nvPr/>
        </p:nvSpPr>
        <p:spPr>
          <a:xfrm xmlns:a="http://schemas.openxmlformats.org/drawingml/2006/main">
            <a:off x="666750" y="394335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Ask the viewer to state the main idea</a:t>
            </a:r>
          </a:p>
        </p:txBody>
      </p:sp>
      <p:sp>
        <p:nvSpPr>
          <p:cNvPr id="7" name="">
            <a:extLst xmlns:a="http://schemas.openxmlformats.org/drawingml/2006/main">
              <a:ext uri="{FF2B5EF4-FFF2-40B4-BE49-F238E27FC236}">
                <a16:creationId xmlns:a16="http://schemas.microsoft.com/office/drawing/2014/main" id="{2EC120F1-0F68-4E9A-8C9C-84438FB8CA29}"/>
              </a:ext>
            </a:extLst>
          </p:cNvPr>
          <p:cNvSpPr>
            <a:spLocks xmlns:a="http://schemas.openxmlformats.org/drawingml/2006/main" noGrp="1"/>
          </p:cNvSpPr>
          <p:nvPr/>
        </p:nvSpPr>
        <p:spPr>
          <a:xfrm xmlns:a="http://schemas.openxmlformats.org/drawingml/2006/main">
            <a:off x="666750" y="4562475"/>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Find the moment of confusion</a:t>
            </a:r>
          </a:p>
        </p:txBody>
      </p:sp>
      <p:sp>
        <p:nvSpPr>
          <p:cNvPr id="8" name="">
            <a:extLst xmlns:a="http://schemas.openxmlformats.org/drawingml/2006/main">
              <a:ext uri="{FF2B5EF4-FFF2-40B4-BE49-F238E27FC236}">
                <a16:creationId xmlns:a16="http://schemas.microsoft.com/office/drawing/2014/main" id="{8F8B4577-63C2-4CC1-8163-944569AF283F}"/>
              </a:ext>
            </a:extLst>
          </p:cNvPr>
          <p:cNvSpPr>
            <a:spLocks xmlns:a="http://schemas.openxmlformats.org/drawingml/2006/main" noGrp="1"/>
          </p:cNvSpPr>
          <p:nvPr/>
        </p:nvSpPr>
        <p:spPr>
          <a:xfrm xmlns:a="http://schemas.openxmlformats.org/drawingml/2006/main">
            <a:off x="666750" y="5181600"/>
            <a:ext cx="10477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5F5F2"/>
                </a:solidFill>
                <a:latin typeface="Arial"/>
                <a:ea typeface="Arial"/>
                <a:cs typeface="Arial"/>
              </a:defRPr>
            </a:pPr>
            <a:r>
              <a:rPr sz="2400" b="0">
                <a:solidFill>
                  <a:srgbClr val="F5F5F2"/>
                </a:solidFill>
                <a:latin typeface="Arial"/>
                <a:ea typeface="Arial"/>
                <a:cs typeface="Arial"/>
              </a:rPr>
              <a:t>Revise and package the final work</a:t>
            </a:r>
          </a:p>
        </p:txBody>
      </p:sp>
    </p:spTree>
    <p:extLst>
      <p:ext uri="{BB962C8B-B14F-4D97-AF65-F5344CB8AC3E}">
        <p14:creationId xmlns:p14="http://schemas.microsoft.com/office/powerpoint/2010/main" val="821661537"/>
      </p:ext>
    </p:extLst>
  </p:cSld>
</p:sld>
</file>

<file path=ppt/slides/slide37.xml><?xml version="1.0" encoding="utf-8"?>
<p:sld xmlns:p="http://schemas.openxmlformats.org/presentationml/2006/main">
  <p:cSld>
    <p:bg>
      <p:bgPr>
        <a:solidFill xmlns:a="http://schemas.openxmlformats.org/drawingml/2006/main">
          <a:srgbClr val="101316"/>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3B00811-9D51-4230-AB17-AE7550254C2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FF9B45"/>
                </a:solidFill>
                <a:latin typeface="Arial"/>
                <a:ea typeface="Arial"/>
                <a:cs typeface="Arial"/>
              </a:defRPr>
            </a:pPr>
            <a:r>
              <a:rPr sz="1275" b="1">
                <a:solidFill>
                  <a:srgbClr val="FF9B45"/>
                </a:solidFill>
                <a:latin typeface="Arial"/>
                <a:ea typeface="Arial"/>
                <a:cs typeface="Arial"/>
              </a:rPr>
              <a:t>CLOSING</a:t>
            </a:r>
          </a:p>
        </p:txBody>
      </p:sp>
      <p:sp>
        <p:nvSpPr>
          <p:cNvPr id="2" name="">
            <a:extLst xmlns:a="http://schemas.openxmlformats.org/drawingml/2006/main">
              <a:ext uri="{FF2B5EF4-FFF2-40B4-BE49-F238E27FC236}">
                <a16:creationId xmlns:a16="http://schemas.microsoft.com/office/drawing/2014/main" id="{A4ED8B79-4BAB-4942-9691-5883DC53BEE9}"/>
              </a:ext>
            </a:extLst>
          </p:cNvPr>
          <p:cNvSpPr>
            <a:spLocks xmlns:a="http://schemas.openxmlformats.org/drawingml/2006/main" noGrp="1"/>
          </p:cNvSpPr>
          <p:nvPr/>
        </p:nvSpPr>
        <p:spPr>
          <a:xfrm xmlns:a="http://schemas.openxmlformats.org/drawingml/2006/main">
            <a:off x="11239500" y="629602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6BFC6"/>
                </a:solidFill>
                <a:latin typeface="Arial"/>
                <a:ea typeface="Arial"/>
                <a:cs typeface="Arial"/>
              </a:defRPr>
            </a:pPr>
            <a:r>
              <a:rPr sz="1275" b="0">
                <a:solidFill>
                  <a:srgbClr val="B6BFC6"/>
                </a:solidFill>
                <a:latin typeface="Arial"/>
                <a:ea typeface="Arial"/>
                <a:cs typeface="Arial"/>
              </a:rPr>
              <a:t>37</a:t>
            </a:r>
          </a:p>
        </p:txBody>
      </p:sp>
      <p:sp>
        <p:nvSpPr>
          <p:cNvPr id="3" name="">
            <a:extLst xmlns:a="http://schemas.openxmlformats.org/drawingml/2006/main">
              <a:ext uri="{FF2B5EF4-FFF2-40B4-BE49-F238E27FC236}">
                <a16:creationId xmlns:a16="http://schemas.microsoft.com/office/drawing/2014/main" id="{3100E8EC-8B5A-458B-A40C-C902FE29B59A}"/>
              </a:ext>
            </a:extLst>
          </p:cNvPr>
          <p:cNvSpPr>
            <a:spLocks xmlns:a="http://schemas.openxmlformats.org/drawingml/2006/main" noGrp="1"/>
          </p:cNvSpPr>
          <p:nvPr/>
        </p:nvSpPr>
        <p:spPr>
          <a:xfrm xmlns:a="http://schemas.openxmlformats.org/drawingml/2006/main">
            <a:off x="609600" y="1238250"/>
            <a:ext cx="10858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400" b="1">
                <a:solidFill>
                  <a:srgbClr val="F5F5F2"/>
                </a:solidFill>
                <a:latin typeface="Arial"/>
                <a:ea typeface="Arial"/>
                <a:cs typeface="Arial"/>
              </a:defRPr>
            </a:pPr>
            <a:r>
              <a:rPr sz="5400" b="1">
                <a:solidFill>
                  <a:srgbClr val="F5F5F2"/>
                </a:solidFill>
                <a:latin typeface="Arial"/>
                <a:ea typeface="Arial"/>
                <a:cs typeface="Arial"/>
              </a:rPr>
              <a:t>What does the movement mean?</a:t>
            </a:r>
          </a:p>
        </p:txBody>
      </p:sp>
      <p:sp>
        <p:nvSpPr>
          <p:cNvPr id="4" name="">
            <a:extLst xmlns:a="http://schemas.openxmlformats.org/drawingml/2006/main">
              <a:ext uri="{FF2B5EF4-FFF2-40B4-BE49-F238E27FC236}">
                <a16:creationId xmlns:a16="http://schemas.microsoft.com/office/drawing/2014/main" id="{F8B38E80-2334-4B40-AC79-7E863B7C224C}"/>
              </a:ext>
            </a:extLst>
          </p:cNvPr>
          <p:cNvSpPr>
            <a:spLocks xmlns:a="http://schemas.openxmlformats.org/drawingml/2006/main" noGrp="1"/>
          </p:cNvSpPr>
          <p:nvPr/>
        </p:nvSpPr>
        <p:spPr>
          <a:xfrm xmlns:a="http://schemas.openxmlformats.org/drawingml/2006/main">
            <a:off x="638175" y="3695700"/>
            <a:ext cx="10668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0">
                <a:solidFill>
                  <a:srgbClr val="62D8EF"/>
                </a:solidFill>
                <a:latin typeface="Arial"/>
                <a:ea typeface="Arial"/>
                <a:cs typeface="Arial"/>
              </a:defRPr>
            </a:pPr>
            <a:r>
              <a:rPr sz="3000" b="0">
                <a:solidFill>
                  <a:srgbClr val="62D8EF"/>
                </a:solidFill>
                <a:latin typeface="Arial"/>
                <a:ea typeface="Arial"/>
                <a:cs typeface="Arial"/>
              </a:rPr>
              <a:t>Use movement to make information understandable.</a:t>
            </a:r>
          </a:p>
        </p:txBody>
      </p:sp>
      <p:sp>
        <p:nvSpPr>
          <p:cNvPr id="5" name="">
            <a:extLst xmlns:a="http://schemas.openxmlformats.org/drawingml/2006/main">
              <a:ext uri="{FF2B5EF4-FFF2-40B4-BE49-F238E27FC236}">
                <a16:creationId xmlns:a16="http://schemas.microsoft.com/office/drawing/2014/main" id="{A301C018-DA95-4A6B-A2A8-2304127D507A}"/>
              </a:ext>
            </a:extLst>
          </p:cNvPr>
          <p:cNvSpPr>
            <a:spLocks xmlns:a="http://schemas.openxmlformats.org/drawingml/2006/main" noGrp="1"/>
          </p:cNvSpPr>
          <p:nvPr/>
        </p:nvSpPr>
        <p:spPr>
          <a:xfrm xmlns:a="http://schemas.openxmlformats.org/drawingml/2006/main">
            <a:off x="638175" y="5191125"/>
            <a:ext cx="10572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B6BFC6"/>
                </a:solidFill>
                <a:latin typeface="Arial"/>
                <a:ea typeface="Arial"/>
                <a:cs typeface="Arial"/>
              </a:defRPr>
            </a:pPr>
            <a:r>
              <a:rPr sz="1950" b="0">
                <a:solidFill>
                  <a:srgbClr val="B6BFC6"/>
                </a:solidFill>
                <a:latin typeface="Arial"/>
                <a:ea typeface="Arial"/>
                <a:cs typeface="Arial"/>
              </a:rPr>
              <a:t>Name the relationship   /   Explain the motion choice   /   Check the evidence   /   Test the understanding</a:t>
            </a:r>
          </a:p>
        </p:txBody>
      </p:sp>
    </p:spTree>
    <p:extLst>
      <p:ext uri="{BB962C8B-B14F-4D97-AF65-F5344CB8AC3E}">
        <p14:creationId xmlns:p14="http://schemas.microsoft.com/office/powerpoint/2010/main" val="71132180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2026-09-09T06:08:30.5560000Z</dcterms:created>
  <dcterms:modified xsi:type="dcterms:W3CDTF">2026-09-09T06:08:30.5560000Z</dcterms:modified>
</coreProperties>
</file>